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9" r:id="rId1"/>
    <p:sldMasterId id="2147483653" r:id="rId2"/>
  </p:sldMasterIdLst>
  <p:notesMasterIdLst>
    <p:notesMasterId r:id="rId26"/>
  </p:notesMasterIdLst>
  <p:sldIdLst>
    <p:sldId id="256" r:id="rId3"/>
    <p:sldId id="310" r:id="rId4"/>
    <p:sldId id="361" r:id="rId5"/>
    <p:sldId id="374" r:id="rId6"/>
    <p:sldId id="366" r:id="rId7"/>
    <p:sldId id="368" r:id="rId8"/>
    <p:sldId id="376" r:id="rId9"/>
    <p:sldId id="380" r:id="rId10"/>
    <p:sldId id="377" r:id="rId11"/>
    <p:sldId id="379" r:id="rId12"/>
    <p:sldId id="370" r:id="rId13"/>
    <p:sldId id="378" r:id="rId14"/>
    <p:sldId id="381" r:id="rId15"/>
    <p:sldId id="382" r:id="rId16"/>
    <p:sldId id="383" r:id="rId17"/>
    <p:sldId id="384" r:id="rId18"/>
    <p:sldId id="385" r:id="rId19"/>
    <p:sldId id="386" r:id="rId20"/>
    <p:sldId id="387" r:id="rId21"/>
    <p:sldId id="388" r:id="rId22"/>
    <p:sldId id="389" r:id="rId23"/>
    <p:sldId id="390" r:id="rId24"/>
    <p:sldId id="391" r:id="rId25"/>
  </p:sldIdLst>
  <p:sldSz cx="9144000" cy="6858000" type="screen4x3"/>
  <p:notesSz cx="6815138" cy="9942513"/>
  <p:defaultTextStyle>
    <a:defPPr>
      <a:defRPr lang="en-US"/>
    </a:defPPr>
    <a:lvl1pPr algn="l" rtl="0" eaLnBrk="0" fontAlgn="base" hangingPunct="0">
      <a:spcBef>
        <a:spcPct val="0"/>
      </a:spcBef>
      <a:spcAft>
        <a:spcPct val="0"/>
      </a:spcAft>
      <a:defRPr kern="1200">
        <a:solidFill>
          <a:schemeClr val="tx1"/>
        </a:solidFill>
        <a:latin typeface="Garamond" pitchFamily="18" charset="0"/>
        <a:ea typeface="+mn-ea"/>
        <a:cs typeface="+mn-cs"/>
      </a:defRPr>
    </a:lvl1pPr>
    <a:lvl2pPr marL="457200" algn="l" rtl="0" eaLnBrk="0" fontAlgn="base" hangingPunct="0">
      <a:spcBef>
        <a:spcPct val="0"/>
      </a:spcBef>
      <a:spcAft>
        <a:spcPct val="0"/>
      </a:spcAft>
      <a:defRPr kern="1200">
        <a:solidFill>
          <a:schemeClr val="tx1"/>
        </a:solidFill>
        <a:latin typeface="Garamond" pitchFamily="18" charset="0"/>
        <a:ea typeface="+mn-ea"/>
        <a:cs typeface="+mn-cs"/>
      </a:defRPr>
    </a:lvl2pPr>
    <a:lvl3pPr marL="914400" algn="l" rtl="0" eaLnBrk="0" fontAlgn="base" hangingPunct="0">
      <a:spcBef>
        <a:spcPct val="0"/>
      </a:spcBef>
      <a:spcAft>
        <a:spcPct val="0"/>
      </a:spcAft>
      <a:defRPr kern="1200">
        <a:solidFill>
          <a:schemeClr val="tx1"/>
        </a:solidFill>
        <a:latin typeface="Garamond" pitchFamily="18" charset="0"/>
        <a:ea typeface="+mn-ea"/>
        <a:cs typeface="+mn-cs"/>
      </a:defRPr>
    </a:lvl3pPr>
    <a:lvl4pPr marL="1371600" algn="l" rtl="0" eaLnBrk="0" fontAlgn="base" hangingPunct="0">
      <a:spcBef>
        <a:spcPct val="0"/>
      </a:spcBef>
      <a:spcAft>
        <a:spcPct val="0"/>
      </a:spcAft>
      <a:defRPr kern="1200">
        <a:solidFill>
          <a:schemeClr val="tx1"/>
        </a:solidFill>
        <a:latin typeface="Garamond" pitchFamily="18" charset="0"/>
        <a:ea typeface="+mn-ea"/>
        <a:cs typeface="+mn-cs"/>
      </a:defRPr>
    </a:lvl4pPr>
    <a:lvl5pPr marL="1828800" algn="l" rtl="0" eaLnBrk="0" fontAlgn="base" hangingPunct="0">
      <a:spcBef>
        <a:spcPct val="0"/>
      </a:spcBef>
      <a:spcAft>
        <a:spcPct val="0"/>
      </a:spcAft>
      <a:defRPr kern="1200">
        <a:solidFill>
          <a:schemeClr val="tx1"/>
        </a:solidFill>
        <a:latin typeface="Garamond" pitchFamily="18" charset="0"/>
        <a:ea typeface="+mn-ea"/>
        <a:cs typeface="+mn-cs"/>
      </a:defRPr>
    </a:lvl5pPr>
    <a:lvl6pPr marL="2286000" algn="l" defTabSz="914400" rtl="0" eaLnBrk="1" latinLnBrk="0" hangingPunct="1">
      <a:defRPr kern="1200">
        <a:solidFill>
          <a:schemeClr val="tx1"/>
        </a:solidFill>
        <a:latin typeface="Garamond" pitchFamily="18" charset="0"/>
        <a:ea typeface="+mn-ea"/>
        <a:cs typeface="+mn-cs"/>
      </a:defRPr>
    </a:lvl6pPr>
    <a:lvl7pPr marL="2743200" algn="l" defTabSz="914400" rtl="0" eaLnBrk="1" latinLnBrk="0" hangingPunct="1">
      <a:defRPr kern="1200">
        <a:solidFill>
          <a:schemeClr val="tx1"/>
        </a:solidFill>
        <a:latin typeface="Garamond" pitchFamily="18" charset="0"/>
        <a:ea typeface="+mn-ea"/>
        <a:cs typeface="+mn-cs"/>
      </a:defRPr>
    </a:lvl7pPr>
    <a:lvl8pPr marL="3200400" algn="l" defTabSz="914400" rtl="0" eaLnBrk="1" latinLnBrk="0" hangingPunct="1">
      <a:defRPr kern="1200">
        <a:solidFill>
          <a:schemeClr val="tx1"/>
        </a:solidFill>
        <a:latin typeface="Garamond" pitchFamily="18" charset="0"/>
        <a:ea typeface="+mn-ea"/>
        <a:cs typeface="+mn-cs"/>
      </a:defRPr>
    </a:lvl8pPr>
    <a:lvl9pPr marL="3657600" algn="l" defTabSz="914400" rtl="0" eaLnBrk="1" latinLnBrk="0" hangingPunct="1">
      <a:defRPr kern="1200">
        <a:solidFill>
          <a:schemeClr val="tx1"/>
        </a:solidFill>
        <a:latin typeface="Garamond"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42" autoAdjust="0"/>
    <p:restoredTop sz="94660"/>
  </p:normalViewPr>
  <p:slideViewPr>
    <p:cSldViewPr>
      <p:cViewPr>
        <p:scale>
          <a:sx n="75" d="100"/>
          <a:sy n="75" d="100"/>
        </p:scale>
        <p:origin x="-978" y="1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275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60800" y="0"/>
            <a:ext cx="2952750" cy="496888"/>
          </a:xfrm>
          <a:prstGeom prst="rect">
            <a:avLst/>
          </a:prstGeom>
        </p:spPr>
        <p:txBody>
          <a:bodyPr vert="horz" lIns="91440" tIns="45720" rIns="91440" bIns="45720" rtlCol="0"/>
          <a:lstStyle>
            <a:lvl1pPr algn="r">
              <a:defRPr sz="1200"/>
            </a:lvl1pPr>
          </a:lstStyle>
          <a:p>
            <a:fld id="{03D2F551-E40F-4AC5-BA5D-7B040E45596B}" type="datetimeFigureOut">
              <a:rPr lang="en-US" smtClean="0"/>
              <a:t>15-Dec-16</a:t>
            </a:fld>
            <a:endParaRPr lang="en-US"/>
          </a:p>
        </p:txBody>
      </p:sp>
      <p:sp>
        <p:nvSpPr>
          <p:cNvPr id="4" name="Slide Image Placeholder 3"/>
          <p:cNvSpPr>
            <a:spLocks noGrp="1" noRot="1" noChangeAspect="1"/>
          </p:cNvSpPr>
          <p:nvPr>
            <p:ph type="sldImg" idx="2"/>
          </p:nvPr>
        </p:nvSpPr>
        <p:spPr>
          <a:xfrm>
            <a:off x="923925" y="746125"/>
            <a:ext cx="4968875" cy="3727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038" y="4722813"/>
            <a:ext cx="5453062" cy="44735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44038"/>
            <a:ext cx="2952750" cy="4968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60800" y="9444038"/>
            <a:ext cx="2952750" cy="496887"/>
          </a:xfrm>
          <a:prstGeom prst="rect">
            <a:avLst/>
          </a:prstGeom>
        </p:spPr>
        <p:txBody>
          <a:bodyPr vert="horz" lIns="91440" tIns="45720" rIns="91440" bIns="45720" rtlCol="0" anchor="b"/>
          <a:lstStyle>
            <a:lvl1pPr algn="r">
              <a:defRPr sz="1200"/>
            </a:lvl1pPr>
          </a:lstStyle>
          <a:p>
            <a:fld id="{91C9B626-51C0-4FED-9CB5-6F53454F1D76}" type="slidenum">
              <a:rPr lang="en-US" smtClean="0"/>
              <a:t>‹#›</a:t>
            </a:fld>
            <a:endParaRPr lang="en-US"/>
          </a:p>
        </p:txBody>
      </p:sp>
    </p:spTree>
    <p:extLst>
      <p:ext uri="{BB962C8B-B14F-4D97-AF65-F5344CB8AC3E}">
        <p14:creationId xmlns:p14="http://schemas.microsoft.com/office/powerpoint/2010/main" val="1035181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C9B626-51C0-4FED-9CB5-6F53454F1D76}" type="slidenum">
              <a:rPr lang="en-US" smtClean="0"/>
              <a:t>12</a:t>
            </a:fld>
            <a:endParaRPr lang="en-US"/>
          </a:p>
        </p:txBody>
      </p:sp>
    </p:spTree>
    <p:extLst>
      <p:ext uri="{BB962C8B-B14F-4D97-AF65-F5344CB8AC3E}">
        <p14:creationId xmlns:p14="http://schemas.microsoft.com/office/powerpoint/2010/main" val="1061105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C9B626-51C0-4FED-9CB5-6F53454F1D76}" type="slidenum">
              <a:rPr lang="en-US" smtClean="0"/>
              <a:t>14</a:t>
            </a:fld>
            <a:endParaRPr lang="en-US"/>
          </a:p>
        </p:txBody>
      </p:sp>
    </p:spTree>
    <p:extLst>
      <p:ext uri="{BB962C8B-B14F-4D97-AF65-F5344CB8AC3E}">
        <p14:creationId xmlns:p14="http://schemas.microsoft.com/office/powerpoint/2010/main" val="1061105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C9B626-51C0-4FED-9CB5-6F53454F1D76}" type="slidenum">
              <a:rPr lang="en-US" smtClean="0"/>
              <a:t>22</a:t>
            </a:fld>
            <a:endParaRPr lang="en-US"/>
          </a:p>
        </p:txBody>
      </p:sp>
    </p:spTree>
    <p:extLst>
      <p:ext uri="{BB962C8B-B14F-4D97-AF65-F5344CB8AC3E}">
        <p14:creationId xmlns:p14="http://schemas.microsoft.com/office/powerpoint/2010/main" val="193016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2413"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9" name="Freeform 5"/>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 name="Freeform 6"/>
              <p:cNvSpPr>
                <a:spLocks/>
              </p:cNvSpPr>
              <p:nvPr/>
            </p:nvSpPr>
            <p:spPr bwMode="hidden">
              <a:xfrm>
                <a:off x="2897" y="3346"/>
                <a:ext cx="2852"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1" name="Freeform 7"/>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8"/>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grpSp>
        <p:sp>
          <p:nvSpPr>
            <p:cNvPr id="6" name="Freeform 9"/>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7" name="Freeform 10"/>
            <p:cNvSpPr>
              <a:spLocks/>
            </p:cNvSpPr>
            <p:nvPr/>
          </p:nvSpPr>
          <p:spPr bwMode="hidden">
            <a:xfrm>
              <a:off x="0" y="0"/>
              <a:ext cx="5758" cy="1776"/>
            </a:xfrm>
            <a:custGeom>
              <a:avLst/>
              <a:gdLst>
                <a:gd name="T0" fmla="*/ 0 w 5740"/>
                <a:gd name="T1" fmla="*/ 0 h 1906"/>
                <a:gd name="T2" fmla="*/ 0 w 5740"/>
                <a:gd name="T3" fmla="*/ 1542 h 1906"/>
                <a:gd name="T4" fmla="*/ 5794 w 5740"/>
                <a:gd name="T5" fmla="*/ 1542 h 1906"/>
                <a:gd name="T6" fmla="*/ 5794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0731" name="Rectangle 11"/>
          <p:cNvSpPr>
            <a:spLocks noGrp="1" noChangeArrowheads="1"/>
          </p:cNvSpPr>
          <p:nvPr>
            <p:ph type="ctrTitle" sz="quarter"/>
          </p:nvPr>
        </p:nvSpPr>
        <p:spPr>
          <a:xfrm>
            <a:off x="685800" y="1736725"/>
            <a:ext cx="7772400" cy="1920875"/>
          </a:xfrm>
        </p:spPr>
        <p:txBody>
          <a:bodyPr/>
          <a:lstStyle>
            <a:lvl1pPr>
              <a:defRPr sz="6000"/>
            </a:lvl1pPr>
          </a:lstStyle>
          <a:p>
            <a:pPr lvl="0"/>
            <a:r>
              <a:rPr lang="en-US" noProof="0" smtClean="0"/>
              <a:t>Click to edit Master title style</a:t>
            </a:r>
          </a:p>
        </p:txBody>
      </p:sp>
      <p:sp>
        <p:nvSpPr>
          <p:cNvPr id="30732"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n-US" noProof="0" smtClean="0"/>
              <a:t>Click to edit Master subtitle style</a:t>
            </a:r>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US"/>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US"/>
          </a:p>
        </p:txBody>
      </p:sp>
      <p:sp>
        <p:nvSpPr>
          <p:cNvPr id="15" name="Rectangle 15"/>
          <p:cNvSpPr>
            <a:spLocks noGrp="1" noChangeArrowheads="1"/>
          </p:cNvSpPr>
          <p:nvPr>
            <p:ph type="sldNum" sz="quarter" idx="12"/>
          </p:nvPr>
        </p:nvSpPr>
        <p:spPr>
          <a:xfrm>
            <a:off x="6553200" y="6254750"/>
            <a:ext cx="2133600" cy="476250"/>
          </a:xfrm>
        </p:spPr>
        <p:txBody>
          <a:bodyPr/>
          <a:lstStyle>
            <a:lvl1pPr>
              <a:defRPr/>
            </a:lvl1pPr>
          </a:lstStyle>
          <a:p>
            <a:pPr>
              <a:defRPr/>
            </a:pPr>
            <a:fld id="{61DB5CFC-A030-4800-A6F5-687E8FBA36EF}" type="slidenum">
              <a:rPr lang="en-US"/>
              <a:pPr>
                <a:defRPr/>
              </a:pPr>
              <a:t>‹#›</a:t>
            </a:fld>
            <a:endParaRPr lang="en-US"/>
          </a:p>
        </p:txBody>
      </p:sp>
    </p:spTree>
    <p:extLst>
      <p:ext uri="{BB962C8B-B14F-4D97-AF65-F5344CB8AC3E}">
        <p14:creationId xmlns:p14="http://schemas.microsoft.com/office/powerpoint/2010/main" val="468636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0A0A6FB6-EF75-4099-B5FF-FAFB4F439CB9}"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86885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872A0B2B-F56A-4A21-9A3D-C83E61ABFC14}"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16510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eaLnBrk="1" hangingPunct="1">
                <a:defRPr/>
              </a:pPr>
              <a:endParaRPr lang="en-US" altLang="en-US" sz="2400" smtClean="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grpSp>
      </p:grpSp>
      <p:sp>
        <p:nvSpPr>
          <p:cNvPr id="40979"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40980"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17"/>
          <p:cNvSpPr>
            <a:spLocks noGrp="1" noChangeArrowheads="1"/>
          </p:cNvSpPr>
          <p:nvPr>
            <p:ph type="ftr" sz="quarter" idx="11"/>
          </p:nvPr>
        </p:nvSpPr>
        <p:spPr/>
        <p:txBody>
          <a:bodyPr/>
          <a:lstStyle>
            <a:lvl1pPr>
              <a:defRPr/>
            </a:lvl1pPr>
          </a:lstStyle>
          <a:p>
            <a:pPr>
              <a:defRPr/>
            </a:pPr>
            <a:endParaRPr lang="en-US"/>
          </a:p>
        </p:txBody>
      </p:sp>
      <p:sp>
        <p:nvSpPr>
          <p:cNvPr id="20" name="Rectangle 18"/>
          <p:cNvSpPr>
            <a:spLocks noGrp="1" noChangeArrowheads="1"/>
          </p:cNvSpPr>
          <p:nvPr>
            <p:ph type="sldNum" sz="quarter" idx="12"/>
          </p:nvPr>
        </p:nvSpPr>
        <p:spPr/>
        <p:txBody>
          <a:bodyPr/>
          <a:lstStyle>
            <a:lvl1pPr>
              <a:defRPr/>
            </a:lvl1pPr>
          </a:lstStyle>
          <a:p>
            <a:pPr>
              <a:defRPr/>
            </a:pPr>
            <a:fld id="{1BC31355-3B7A-4D73-B293-E04AE70A1DB2}" type="slidenum">
              <a:rPr lang="en-US"/>
              <a:pPr>
                <a:defRPr/>
              </a:pPr>
              <a:t>‹#›</a:t>
            </a:fld>
            <a:endParaRPr lang="en-US"/>
          </a:p>
        </p:txBody>
      </p:sp>
    </p:spTree>
    <p:extLst>
      <p:ext uri="{BB962C8B-B14F-4D97-AF65-F5344CB8AC3E}">
        <p14:creationId xmlns:p14="http://schemas.microsoft.com/office/powerpoint/2010/main" val="350850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DC96C9D0-9FFF-4522-9F53-445FFF7FA7FE}"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357264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9821C77B-31A8-412A-9F55-F8EDAD25F757}"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43040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AA260FFA-33D3-43C2-9104-DFB1231280C1}"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19124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9F287A5C-3A7D-4AA9-814B-7802BD22BB9F}"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059687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FBF990F7-D2CE-4763-81B1-9D2CB0E1D2D9}"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606839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B8364A6F-581F-4D22-90B0-C0169D5FF36A}"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21915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939C777E-F71C-4D54-B22C-9E5DFEBBA578}"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01301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7EDBD541-E25D-431C-9B64-0598D32D3A17}"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46839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2849A3D2-70BB-4DC4-8119-BA3A018F2D78}"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37180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7319110A-0CDA-4329-B9FB-EFB19E9283FB}"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893614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6CF02FF4-8B48-4567-BA05-6FAA9553F3CF}"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19609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514F350E-96BB-4806-A720-9B9D86D9DD12}"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641951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579200E7-2906-48C0-BC0B-CDE4D91493C0}"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30820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80586E77-C7FB-4974-818F-ECF765A9D029}"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89652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4D66C755-3DC3-4673-BF36-D23E5C0351B2}"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91421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6805A54B-E661-4764-A45F-7E29BC9D6B0F}" type="slidenum">
              <a:rPr lang="en-US"/>
              <a:pPr>
                <a:defRPr/>
              </a:pPr>
              <a:t>‹#›</a:t>
            </a:fld>
            <a:endParaRPr lang="en-US"/>
          </a:p>
        </p:txBody>
      </p:sp>
      <p:sp>
        <p:nvSpPr>
          <p:cNvPr id="9"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38036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4ABA5A33-594E-4B23-948D-CB8A8CE680B7}" type="slidenum">
              <a:rPr lang="en-US"/>
              <a:pPr>
                <a:defRPr/>
              </a:pPr>
              <a:t>‹#›</a:t>
            </a:fld>
            <a:endParaRPr lang="en-US"/>
          </a:p>
        </p:txBody>
      </p:sp>
      <p:sp>
        <p:nvSpPr>
          <p:cNvPr id="5"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374270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B0EE86C2-8CE2-4842-85BD-7C71D743A804}" type="slidenum">
              <a:rPr lang="en-US"/>
              <a:pPr>
                <a:defRPr/>
              </a:pPr>
              <a:t>‹#›</a:t>
            </a:fld>
            <a:endParaRPr lang="en-US"/>
          </a:p>
        </p:txBody>
      </p:sp>
      <p:sp>
        <p:nvSpPr>
          <p:cNvPr id="4"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713941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3B022A63-F59E-468C-973C-BEF5E7C3BB30}"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803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36A3F898-B4A8-4F16-9624-F85E00CE92DC}"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698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29699" name="Rectangle 3"/>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C7D34963-D684-4A66-BC9F-4059A79882A5}" type="slidenum">
              <a:rPr lang="en-US"/>
              <a:pPr>
                <a:defRPr/>
              </a:pPr>
              <a:t>‹#›</a:t>
            </a:fld>
            <a:endParaRPr lang="en-US"/>
          </a:p>
        </p:txBody>
      </p:sp>
      <p:grpSp>
        <p:nvGrpSpPr>
          <p:cNvPr id="1028" name="Group 4"/>
          <p:cNvGrpSpPr>
            <a:grpSpLocks/>
          </p:cNvGrpSpPr>
          <p:nvPr/>
        </p:nvGrpSpPr>
        <p:grpSpPr bwMode="auto">
          <a:xfrm>
            <a:off x="0" y="0"/>
            <a:ext cx="9142413" cy="6850063"/>
            <a:chOff x="0" y="0"/>
            <a:chExt cx="5758" cy="4315"/>
          </a:xfrm>
        </p:grpSpPr>
        <p:grpSp>
          <p:nvGrpSpPr>
            <p:cNvPr id="1032" name="Group 5"/>
            <p:cNvGrpSpPr>
              <a:grpSpLocks/>
            </p:cNvGrpSpPr>
            <p:nvPr userDrawn="1"/>
          </p:nvGrpSpPr>
          <p:grpSpPr bwMode="auto">
            <a:xfrm>
              <a:off x="1728" y="2230"/>
              <a:ext cx="4027" cy="2085"/>
              <a:chOff x="1728" y="2230"/>
              <a:chExt cx="4027" cy="2085"/>
            </a:xfrm>
          </p:grpSpPr>
          <p:sp>
            <p:nvSpPr>
              <p:cNvPr id="29702" name="Freeform 6"/>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29703" name="Freeform 7"/>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29704" name="Freeform 8"/>
              <p:cNvSpPr>
                <a:spLocks/>
              </p:cNvSpPr>
              <p:nvPr/>
            </p:nvSpPr>
            <p:spPr bwMode="hidden">
              <a:xfrm>
                <a:off x="2897" y="3346"/>
                <a:ext cx="2852"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38" name="Freeform 9"/>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06" name="Freeform 10"/>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grpSp>
        <p:sp>
          <p:nvSpPr>
            <p:cNvPr id="29707" name="Freeform 11"/>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34" name="Freeform 12"/>
            <p:cNvSpPr>
              <a:spLocks/>
            </p:cNvSpPr>
            <p:nvPr/>
          </p:nvSpPr>
          <p:spPr bwMode="hidden">
            <a:xfrm>
              <a:off x="0" y="0"/>
              <a:ext cx="5758" cy="1776"/>
            </a:xfrm>
            <a:custGeom>
              <a:avLst/>
              <a:gdLst>
                <a:gd name="T0" fmla="*/ 0 w 5740"/>
                <a:gd name="T1" fmla="*/ 0 h 1906"/>
                <a:gd name="T2" fmla="*/ 0 w 5740"/>
                <a:gd name="T3" fmla="*/ 1542 h 1906"/>
                <a:gd name="T4" fmla="*/ 5794 w 5740"/>
                <a:gd name="T5" fmla="*/ 1542 h 1906"/>
                <a:gd name="T6" fmla="*/ 5794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9709" name="Rectangle 13"/>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9710" name="Rectangle 14"/>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charset="0"/>
              </a:defRPr>
            </a:lvl1pPr>
          </a:lstStyle>
          <a:p>
            <a:pPr>
              <a:defRPr/>
            </a:pPr>
            <a:endParaRPr lang="en-US"/>
          </a:p>
        </p:txBody>
      </p:sp>
      <p:sp>
        <p:nvSpPr>
          <p:cNvPr id="29711" name="Rectangle 15"/>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753"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mn-lt"/>
              </a:defRPr>
            </a:lvl1pPr>
          </a:lstStyle>
          <a:p>
            <a:pPr>
              <a:defRPr/>
            </a:pPr>
            <a:endParaRPr lang="en-US"/>
          </a:p>
        </p:txBody>
      </p:sp>
      <p:sp>
        <p:nvSpPr>
          <p:cNvPr id="39939"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A6E2F060-96A3-46BE-9898-4CA4625BEE4E}" type="slidenum">
              <a:rPr lang="en-US"/>
              <a:pPr>
                <a:defRPr/>
              </a:pPr>
              <a:t>‹#›</a:t>
            </a:fld>
            <a:endParaRPr lang="en-US"/>
          </a:p>
        </p:txBody>
      </p:sp>
      <p:grpSp>
        <p:nvGrpSpPr>
          <p:cNvPr id="2052" name="Group 4"/>
          <p:cNvGrpSpPr>
            <a:grpSpLocks/>
          </p:cNvGrpSpPr>
          <p:nvPr/>
        </p:nvGrpSpPr>
        <p:grpSpPr bwMode="auto">
          <a:xfrm>
            <a:off x="0" y="0"/>
            <a:ext cx="9144000" cy="546100"/>
            <a:chOff x="0" y="0"/>
            <a:chExt cx="5760" cy="344"/>
          </a:xfrm>
        </p:grpSpPr>
        <p:sp>
          <p:nvSpPr>
            <p:cNvPr id="2056"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eaLnBrk="1" hangingPunct="1">
                <a:defRPr/>
              </a:pPr>
              <a:endParaRPr lang="en-US" altLang="en-US" sz="2400" smtClean="0">
                <a:latin typeface="Times New Roman" pitchFamily="18" charset="0"/>
              </a:endParaRPr>
            </a:p>
          </p:txBody>
        </p:sp>
        <p:sp>
          <p:nvSpPr>
            <p:cNvPr id="2057"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sp>
          <p:nvSpPr>
            <p:cNvPr id="2058"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mtClean="0">
                <a:solidFill>
                  <a:schemeClr val="hlink"/>
                </a:solidFill>
                <a:latin typeface="Arial" charset="0"/>
              </a:endParaRPr>
            </a:p>
          </p:txBody>
        </p:sp>
        <p:sp>
          <p:nvSpPr>
            <p:cNvPr id="2059"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mtClean="0">
                <a:solidFill>
                  <a:schemeClr val="hlink"/>
                </a:solidFill>
                <a:latin typeface="Arial" charset="0"/>
              </a:endParaRPr>
            </a:p>
          </p:txBody>
        </p:sp>
        <p:sp>
          <p:nvSpPr>
            <p:cNvPr id="2060"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mtClean="0">
                <a:solidFill>
                  <a:schemeClr val="accent2"/>
                </a:solidFill>
                <a:latin typeface="Arial" charset="0"/>
              </a:endParaRPr>
            </a:p>
          </p:txBody>
        </p:sp>
        <p:sp>
          <p:nvSpPr>
            <p:cNvPr id="2061"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mtClean="0">
                <a:solidFill>
                  <a:schemeClr val="hlink"/>
                </a:solidFill>
                <a:latin typeface="Arial" charset="0"/>
              </a:endParaRPr>
            </a:p>
          </p:txBody>
        </p:sp>
        <p:sp>
          <p:nvSpPr>
            <p:cNvPr id="2062"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z="2400" smtClean="0">
                <a:latin typeface="Times New Roman" pitchFamily="18" charset="0"/>
              </a:endParaRPr>
            </a:p>
          </p:txBody>
        </p:sp>
        <p:sp>
          <p:nvSpPr>
            <p:cNvPr id="2063"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mtClean="0">
                <a:solidFill>
                  <a:schemeClr val="accent2"/>
                </a:solidFill>
                <a:latin typeface="Arial" charset="0"/>
              </a:endParaRPr>
            </a:p>
          </p:txBody>
        </p:sp>
        <p:sp>
          <p:nvSpPr>
            <p:cNvPr id="2064"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defRPr/>
              </a:pPr>
              <a:endParaRPr lang="en-US" altLang="en-US" smtClean="0">
                <a:solidFill>
                  <a:schemeClr val="accent2"/>
                </a:solidFill>
                <a:latin typeface="Arial" charset="0"/>
              </a:endParaRPr>
            </a:p>
          </p:txBody>
        </p:sp>
      </p:grpSp>
      <p:sp>
        <p:nvSpPr>
          <p:cNvPr id="2053"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4"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9952"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mn-lt"/>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54"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736725"/>
            <a:ext cx="7772400" cy="2301875"/>
          </a:xfrm>
        </p:spPr>
        <p:txBody>
          <a:bodyPr/>
          <a:lstStyle/>
          <a:p>
            <a:pPr eaLnBrk="1" hangingPunct="1">
              <a:defRPr/>
            </a:pPr>
            <a:r>
              <a:rPr lang="en-US" sz="4000" dirty="0" smtClean="0"/>
              <a:t/>
            </a:r>
            <a:br>
              <a:rPr lang="en-US" sz="4000" dirty="0" smtClean="0"/>
            </a:br>
            <a:r>
              <a:rPr lang="en-US" sz="4000" dirty="0" smtClean="0"/>
              <a:t/>
            </a:r>
            <a:br>
              <a:rPr lang="en-US" sz="4000" dirty="0" smtClean="0"/>
            </a:br>
            <a:r>
              <a:rPr lang="en-US" sz="4000" dirty="0" smtClean="0"/>
              <a:t/>
            </a:r>
            <a:br>
              <a:rPr lang="en-US" sz="4000" dirty="0" smtClean="0"/>
            </a:br>
            <a:r>
              <a:rPr lang="ro-RO" sz="4000" dirty="0" smtClean="0"/>
              <a:t>TEHNICI DE RESTAURARE</a:t>
            </a:r>
            <a:br>
              <a:rPr lang="ro-RO" sz="4000" dirty="0" smtClean="0"/>
            </a:br>
            <a:r>
              <a:rPr lang="ro-RO" sz="4000" dirty="0" smtClean="0"/>
              <a:t>PARTEA </a:t>
            </a:r>
            <a:r>
              <a:rPr lang="en-US" sz="4000" dirty="0" smtClean="0"/>
              <a:t>A I</a:t>
            </a:r>
            <a:r>
              <a:rPr lang="ro-RO" sz="4000" dirty="0" smtClean="0"/>
              <a:t>II</a:t>
            </a:r>
            <a:r>
              <a:rPr lang="en-US" sz="4000" dirty="0" smtClean="0"/>
              <a:t>-A</a:t>
            </a:r>
            <a:br>
              <a:rPr lang="en-US" sz="4000" dirty="0" smtClean="0"/>
            </a:br>
            <a:r>
              <a:rPr lang="en-US" sz="4000" dirty="0" smtClean="0"/>
              <a:t>FILTRARE </a:t>
            </a:r>
            <a:r>
              <a:rPr lang="ro-RO" sz="4000" dirty="0" smtClean="0"/>
              <a:t>ÎN DOMENIUL FOURIER</a:t>
            </a:r>
            <a:r>
              <a:rPr lang="en-US" sz="4000" dirty="0" smtClean="0"/>
              <a:t/>
            </a:r>
            <a:br>
              <a:rPr lang="en-US" sz="4000" dirty="0" smtClean="0"/>
            </a:br>
            <a:r>
              <a:rPr lang="it-IT" sz="2000" dirty="0" smtClean="0"/>
              <a:t/>
            </a:r>
            <a:br>
              <a:rPr lang="it-IT" sz="2000" dirty="0" smtClean="0"/>
            </a:br>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amond(in)">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half" idx="1"/>
          </p:nvPr>
        </p:nvSpPr>
        <p:spPr>
          <a:xfrm>
            <a:off x="457200" y="533400"/>
            <a:ext cx="8229600" cy="6049962"/>
          </a:xfrm>
        </p:spPr>
        <p:txBody>
          <a:bodyPr/>
          <a:lstStyle/>
          <a:p>
            <a:pPr algn="just">
              <a:buFont typeface="Wingdings" panose="05000000000000000000" pitchFamily="2" charset="2"/>
              <a:buChar char="q"/>
            </a:pPr>
            <a:r>
              <a:rPr lang="ro-RO" sz="1800" b="1" dirty="0" smtClean="0"/>
              <a:t>EXEMPLE</a:t>
            </a:r>
            <a:endParaRPr lang="en-US" sz="1800" b="1" dirty="0"/>
          </a:p>
          <a:p>
            <a:pPr marL="0" indent="0">
              <a:buNone/>
            </a:pPr>
            <a:endParaRPr lang="en-US" sz="1800" dirty="0"/>
          </a:p>
          <a:p>
            <a:pPr marL="0" indent="0">
              <a:buNone/>
            </a:pPr>
            <a:endParaRPr lang="en-US" sz="1800" dirty="0"/>
          </a:p>
        </p:txBody>
      </p:sp>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pic>
        <p:nvPicPr>
          <p:cNvPr id="23" name="Picture 22"/>
          <p:cNvPicPr/>
          <p:nvPr/>
        </p:nvPicPr>
        <p:blipFill rotWithShape="1">
          <a:blip r:embed="rId2"/>
          <a:srcRect l="16216" t="15324" r="24663" b="13465"/>
          <a:stretch/>
        </p:blipFill>
        <p:spPr bwMode="auto">
          <a:xfrm>
            <a:off x="838200" y="914400"/>
            <a:ext cx="7543800" cy="5257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91728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457200"/>
            <a:ext cx="8458200" cy="685800"/>
          </a:xfrm>
        </p:spPr>
        <p:txBody>
          <a:bodyPr/>
          <a:lstStyle/>
          <a:p>
            <a:pPr lvl="1"/>
            <a:r>
              <a:rPr lang="ro-RO" altLang="en-US" sz="2600" b="1" dirty="0" smtClean="0">
                <a:solidFill>
                  <a:schemeClr val="bg2"/>
                </a:solidFill>
              </a:rPr>
              <a:t>IV.</a:t>
            </a:r>
            <a:r>
              <a:rPr lang="en-US" altLang="en-US" sz="2600" b="1" dirty="0" smtClean="0">
                <a:solidFill>
                  <a:schemeClr val="bg2"/>
                </a:solidFill>
              </a:rPr>
              <a:t> </a:t>
            </a:r>
            <a:r>
              <a:rPr lang="ro-RO" altLang="en-US" sz="2600" b="1" dirty="0" smtClean="0">
                <a:solidFill>
                  <a:schemeClr val="bg2"/>
                </a:solidFill>
              </a:rPr>
              <a:t>Filtrul invers</a:t>
            </a:r>
            <a:endParaRPr lang="en-US" sz="2600" b="1" dirty="0">
              <a:solidFill>
                <a:schemeClr val="bg2"/>
              </a:solidFill>
            </a:endParaRPr>
          </a:p>
        </p:txBody>
      </p:sp>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990600"/>
                <a:ext cx="8229600" cy="5592762"/>
              </a:xfrm>
            </p:spPr>
            <p:txBody>
              <a:bodyPr/>
              <a:lstStyle/>
              <a:p>
                <a:pPr algn="just">
                  <a:buFont typeface="Wingdings" panose="05000000000000000000" pitchFamily="2" charset="2"/>
                  <a:buChar char="q"/>
                </a:pPr>
                <a:r>
                  <a:rPr lang="ro-RO" sz="1800" dirty="0"/>
                  <a:t>Filtrul invers este utilizat pentru </a:t>
                </a:r>
                <a:r>
                  <a:rPr lang="ro-RO" sz="1800" dirty="0" smtClean="0"/>
                  <a:t>modelul </a:t>
                </a:r>
                <a:r>
                  <a:rPr lang="ro-RO" sz="1800" dirty="0"/>
                  <a:t>de degradare</a:t>
                </a:r>
                <a:endParaRPr lang="en-US" sz="1800" dirty="0"/>
              </a:p>
              <a:p>
                <a:pPr marL="0" indent="0" algn="just">
                  <a:buNone/>
                </a:pPr>
                <a14:m>
                  <m:oMathPara xmlns:m="http://schemas.openxmlformats.org/officeDocument/2006/math">
                    <m:oMathParaPr>
                      <m:jc m:val="centerGroup"/>
                    </m:oMathParaPr>
                    <m:oMath xmlns:m="http://schemas.openxmlformats.org/officeDocument/2006/math">
                      <m:r>
                        <a:rPr lang="ro-RO" sz="1800" b="0" i="1">
                          <a:latin typeface="Cambria Math"/>
                        </a:rPr>
                        <m:t>𝑔</m:t>
                      </m:r>
                      <m:r>
                        <a:rPr lang="ro-RO" sz="1800" b="0" i="1">
                          <a:latin typeface="Cambria Math"/>
                        </a:rPr>
                        <m:t>=</m:t>
                      </m:r>
                      <m:r>
                        <a:rPr lang="ro-RO" sz="1800" b="0" i="1">
                          <a:latin typeface="Cambria Math"/>
                        </a:rPr>
                        <m:t>h</m:t>
                      </m:r>
                      <m:r>
                        <a:rPr lang="ro-RO" sz="1800" b="0" i="1">
                          <a:latin typeface="Cambria Math"/>
                        </a:rPr>
                        <m:t>⊗</m:t>
                      </m:r>
                      <m:r>
                        <a:rPr lang="ro-RO" sz="1800" b="0" i="1">
                          <a:latin typeface="Cambria Math"/>
                        </a:rPr>
                        <m:t>𝑓</m:t>
                      </m:r>
                    </m:oMath>
                  </m:oMathPara>
                </a14:m>
                <a:endParaRPr lang="en-US" sz="1800" dirty="0"/>
              </a:p>
              <a:p>
                <a:pPr algn="just">
                  <a:buFont typeface="Wingdings" panose="05000000000000000000" pitchFamily="2" charset="2"/>
                  <a:buChar char="q"/>
                </a:pPr>
                <a:r>
                  <a:rPr lang="ro-RO" sz="1800" dirty="0" smtClean="0"/>
                  <a:t>Prin </a:t>
                </a:r>
                <a:r>
                  <a:rPr lang="ro-RO" sz="1800" dirty="0"/>
                  <a:t>aplicarea transformatelor Fourier funcţiilor </a:t>
                </a:r>
                <a:r>
                  <a:rPr lang="ro-RO" sz="1800" i="1" dirty="0"/>
                  <a:t>g</a:t>
                </a:r>
                <a:r>
                  <a:rPr lang="ro-RO" sz="1800" dirty="0"/>
                  <a:t>, </a:t>
                </a:r>
                <a:r>
                  <a:rPr lang="ro-RO" sz="1800" i="1" dirty="0"/>
                  <a:t>h</a:t>
                </a:r>
                <a:r>
                  <a:rPr lang="ro-RO" sz="1800" dirty="0"/>
                  <a:t> şi </a:t>
                </a:r>
                <a:r>
                  <a:rPr lang="ro-RO" sz="1800" i="1" dirty="0"/>
                  <a:t>f</a:t>
                </a:r>
                <a:r>
                  <a:rPr lang="ro-RO" sz="1800" dirty="0"/>
                  <a:t>, </a:t>
                </a:r>
                <a:r>
                  <a:rPr lang="ro-RO" sz="1800" dirty="0" smtClean="0"/>
                  <a:t>obținem</a:t>
                </a:r>
                <a:endParaRPr lang="en-US" sz="1800" dirty="0"/>
              </a:p>
              <a:p>
                <a:pPr marL="0" indent="0" algn="just">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ro-RO" sz="1800" b="0" i="1">
                              <a:latin typeface="Cambria Math"/>
                            </a:rPr>
                            <m:t>𝑔</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r>
                        <a:rPr lang="ro-RO" sz="1800" b="0" i="1">
                          <a:latin typeface="Cambria Math"/>
                        </a:rPr>
                        <m:t>=</m:t>
                      </m:r>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r>
                        <a:rPr lang="ro-RO" sz="1800" b="0" i="1">
                          <a:latin typeface="Cambria Math"/>
                        </a:rPr>
                        <m:t>⋅</m:t>
                      </m:r>
                      <m:acc>
                        <m:accPr>
                          <m:chr m:val="̂"/>
                          <m:ctrlPr>
                            <a:rPr lang="en-US" sz="1800" i="1">
                              <a:latin typeface="Cambria Math"/>
                            </a:rPr>
                          </m:ctrlPr>
                        </m:accPr>
                        <m:e>
                          <m:r>
                            <a:rPr lang="ro-RO" sz="1800" b="0" i="1">
                              <a:latin typeface="Cambria Math"/>
                            </a:rPr>
                            <m:t>𝑓</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r>
                        <a:rPr lang="ro-RO" sz="1800" b="0" i="1">
                          <a:latin typeface="Cambria Math"/>
                        </a:rPr>
                        <m:t>         1≤</m:t>
                      </m:r>
                      <m:r>
                        <a:rPr lang="ro-RO" sz="1800" b="0" i="1">
                          <a:latin typeface="Cambria Math"/>
                        </a:rPr>
                        <m:t>𝑛</m:t>
                      </m:r>
                      <m:r>
                        <a:rPr lang="ro-RO" sz="1800" b="0" i="1">
                          <a:latin typeface="Cambria Math"/>
                        </a:rPr>
                        <m:t>≤</m:t>
                      </m:r>
                      <m:r>
                        <a:rPr lang="ro-RO" sz="1800" b="0" i="1">
                          <a:latin typeface="Cambria Math"/>
                        </a:rPr>
                        <m:t>𝑁</m:t>
                      </m:r>
                      <m:r>
                        <a:rPr lang="ro-RO" sz="1800" b="0" i="1">
                          <a:latin typeface="Cambria Math"/>
                        </a:rPr>
                        <m:t>, 1≤</m:t>
                      </m:r>
                      <m:r>
                        <a:rPr lang="ro-RO" sz="1800" b="0" i="1">
                          <a:latin typeface="Cambria Math"/>
                        </a:rPr>
                        <m:t>𝑚</m:t>
                      </m:r>
                      <m:r>
                        <a:rPr lang="ro-RO" sz="1800" b="0" i="1">
                          <a:latin typeface="Cambria Math"/>
                        </a:rPr>
                        <m:t>≤</m:t>
                      </m:r>
                      <m:r>
                        <a:rPr lang="ro-RO" sz="1800" b="0" i="1">
                          <a:latin typeface="Cambria Math"/>
                        </a:rPr>
                        <m:t>𝑀</m:t>
                      </m:r>
                    </m:oMath>
                  </m:oMathPara>
                </a14:m>
                <a:endParaRPr lang="en-US" sz="1800" dirty="0"/>
              </a:p>
              <a:p>
                <a:pPr marL="0" indent="0" algn="just">
                  <a:buNone/>
                </a:pPr>
                <a:r>
                  <a:rPr lang="ro-RO" sz="1800" dirty="0" smtClean="0"/>
                  <a:t>pentru </a:t>
                </a:r>
                <a:r>
                  <a:rPr lang="ro-RO" sz="1800" i="1" dirty="0"/>
                  <a:t>f</a:t>
                </a:r>
                <a:r>
                  <a:rPr lang="ro-RO" sz="1800" dirty="0"/>
                  <a:t> şi </a:t>
                </a:r>
                <a:r>
                  <a:rPr lang="ro-RO" sz="1800" i="1" dirty="0"/>
                  <a:t>g</a:t>
                </a:r>
                <a:r>
                  <a:rPr lang="ro-RO" sz="1800" dirty="0"/>
                  <a:t> imagini de dimensiune </a:t>
                </a:r>
                <a14:m>
                  <m:oMath xmlns:m="http://schemas.openxmlformats.org/officeDocument/2006/math">
                    <m:r>
                      <a:rPr lang="ro-RO" sz="1800" b="0" i="1">
                        <a:latin typeface="Cambria Math"/>
                      </a:rPr>
                      <m:t>𝑁</m:t>
                    </m:r>
                    <m:r>
                      <a:rPr lang="ro-RO" sz="1800" b="0" i="1">
                        <a:latin typeface="Cambria Math"/>
                      </a:rPr>
                      <m:t>×</m:t>
                    </m:r>
                    <m:r>
                      <a:rPr lang="ro-RO" sz="1800" b="0" i="1">
                        <a:latin typeface="Cambria Math"/>
                      </a:rPr>
                      <m:t>𝑀</m:t>
                    </m:r>
                  </m:oMath>
                </a14:m>
                <a:r>
                  <a:rPr lang="ro-RO" sz="1800" dirty="0"/>
                  <a:t>. </a:t>
                </a:r>
                <a:endParaRPr lang="ro-RO" sz="1800" dirty="0" smtClean="0"/>
              </a:p>
              <a:p>
                <a:pPr marL="0" indent="0" algn="just">
                  <a:buNone/>
                </a:pPr>
                <a:endParaRPr lang="en-US" sz="1800" dirty="0"/>
              </a:p>
              <a:p>
                <a:pPr algn="just">
                  <a:buFont typeface="Wingdings" panose="05000000000000000000" pitchFamily="2" charset="2"/>
                  <a:buChar char="q"/>
                </a:pPr>
                <a:r>
                  <a:rPr lang="ro-RO" sz="1800" dirty="0"/>
                  <a:t>Rezultă,</a:t>
                </a:r>
                <a:endParaRPr lang="en-US" sz="1800" dirty="0"/>
              </a:p>
              <a:p>
                <a:pPr marL="0" indent="0" algn="just">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ro-RO" sz="1800" b="0" i="1">
                              <a:latin typeface="Cambria Math"/>
                            </a:rPr>
                            <m:t>𝑓</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r>
                        <a:rPr lang="ro-RO" sz="1800" b="0" i="1">
                          <a:latin typeface="Cambria Math"/>
                        </a:rPr>
                        <m:t>=</m:t>
                      </m:r>
                      <m:acc>
                        <m:accPr>
                          <m:chr m:val="̂"/>
                          <m:ctrlPr>
                            <a:rPr lang="en-US" sz="1800" i="1">
                              <a:latin typeface="Cambria Math"/>
                            </a:rPr>
                          </m:ctrlPr>
                        </m:accPr>
                        <m:e>
                          <m:r>
                            <a:rPr lang="ro-RO" sz="1800" b="0" i="1">
                              <a:latin typeface="Cambria Math"/>
                            </a:rPr>
                            <m:t>𝑔</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r>
                        <a:rPr lang="ro-RO" sz="1800" b="0" i="1">
                          <a:latin typeface="Cambria Math"/>
                        </a:rPr>
                        <m:t>∙</m:t>
                      </m:r>
                      <m:f>
                        <m:fPr>
                          <m:ctrlPr>
                            <a:rPr lang="en-US" sz="1800" i="1">
                              <a:latin typeface="Cambria Math"/>
                            </a:rPr>
                          </m:ctrlPr>
                        </m:fPr>
                        <m:num>
                          <m:r>
                            <a:rPr lang="ro-RO" sz="1800" b="0" i="1">
                              <a:latin typeface="Cambria Math"/>
                            </a:rPr>
                            <m:t>1</m:t>
                          </m:r>
                        </m:num>
                        <m:den>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den>
                      </m:f>
                      <m:r>
                        <a:rPr lang="ro-RO" sz="1800" b="0" i="1">
                          <a:latin typeface="Cambria Math"/>
                        </a:rPr>
                        <m:t>,   1≤</m:t>
                      </m:r>
                      <m:r>
                        <a:rPr lang="ro-RO" sz="1800" b="0" i="1">
                          <a:latin typeface="Cambria Math"/>
                        </a:rPr>
                        <m:t>𝑛</m:t>
                      </m:r>
                      <m:r>
                        <a:rPr lang="ro-RO" sz="1800" b="0" i="1">
                          <a:latin typeface="Cambria Math"/>
                        </a:rPr>
                        <m:t>≤</m:t>
                      </m:r>
                      <m:r>
                        <a:rPr lang="ro-RO" sz="1800" b="0" i="1">
                          <a:latin typeface="Cambria Math"/>
                        </a:rPr>
                        <m:t>𝑁</m:t>
                      </m:r>
                      <m:r>
                        <a:rPr lang="ro-RO" sz="1800" b="0" i="1">
                          <a:latin typeface="Cambria Math"/>
                        </a:rPr>
                        <m:t>, 1≤</m:t>
                      </m:r>
                      <m:r>
                        <a:rPr lang="ro-RO" sz="1800" b="0" i="1">
                          <a:latin typeface="Cambria Math"/>
                        </a:rPr>
                        <m:t>𝑚</m:t>
                      </m:r>
                      <m:r>
                        <a:rPr lang="ro-RO" sz="1800" b="0" i="1">
                          <a:latin typeface="Cambria Math"/>
                        </a:rPr>
                        <m:t>≤</m:t>
                      </m:r>
                      <m:r>
                        <a:rPr lang="ro-RO" sz="1800" b="0" i="1">
                          <a:latin typeface="Cambria Math"/>
                        </a:rPr>
                        <m:t>𝑀</m:t>
                      </m:r>
                    </m:oMath>
                  </m:oMathPara>
                </a14:m>
                <a:endParaRPr lang="en-US" sz="1800" dirty="0"/>
              </a:p>
              <a:p>
                <a:pPr marL="0" indent="0" algn="just">
                  <a:buNone/>
                </a:pPr>
                <a:r>
                  <a:rPr lang="ro-RO" sz="1800" dirty="0"/>
                  <a:t>unde </a:t>
                </a:r>
                <a14:m>
                  <m:oMath xmlns:m="http://schemas.openxmlformats.org/officeDocument/2006/math">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oMath>
                </a14:m>
                <a:r>
                  <a:rPr lang="ro-RO" sz="1800" dirty="0"/>
                  <a:t> sunt coordonatele punctului curent, fie acesta notat cu </a:t>
                </a:r>
                <a14:m>
                  <m:oMath xmlns:m="http://schemas.openxmlformats.org/officeDocument/2006/math">
                    <m:d>
                      <m:dPr>
                        <m:ctrlPr>
                          <a:rPr lang="en-US" sz="1800" i="1">
                            <a:latin typeface="Cambria Math"/>
                          </a:rPr>
                        </m:ctrlPr>
                      </m:dPr>
                      <m:e>
                        <m:r>
                          <a:rPr lang="ro-RO" sz="1800" b="0" i="1">
                            <a:latin typeface="Cambria Math"/>
                          </a:rPr>
                          <m:t>𝑥</m:t>
                        </m:r>
                        <m:r>
                          <a:rPr lang="ro-RO" sz="1800" b="0" i="1">
                            <a:latin typeface="Cambria Math"/>
                          </a:rPr>
                          <m:t>,</m:t>
                        </m:r>
                        <m:r>
                          <a:rPr lang="ro-RO" sz="1800" b="0" i="1">
                            <a:latin typeface="Cambria Math"/>
                          </a:rPr>
                          <m:t>𝑦</m:t>
                        </m:r>
                      </m:e>
                    </m:d>
                  </m:oMath>
                </a14:m>
                <a:r>
                  <a:rPr lang="ro-RO" sz="1800" dirty="0"/>
                  <a:t>, în domeniul frecvenţelor, </a:t>
                </a:r>
                <a14:m>
                  <m:oMath xmlns:m="http://schemas.openxmlformats.org/officeDocument/2006/math">
                    <m:r>
                      <a:rPr lang="ro-RO" sz="1800" b="0" i="1">
                        <a:latin typeface="Cambria Math"/>
                      </a:rPr>
                      <m:t>1≤</m:t>
                    </m:r>
                    <m:r>
                      <a:rPr lang="ro-RO" sz="1800" b="0" i="1">
                        <a:latin typeface="Cambria Math"/>
                      </a:rPr>
                      <m:t>𝑥</m:t>
                    </m:r>
                    <m:r>
                      <a:rPr lang="ro-RO" sz="1800" b="0" i="1">
                        <a:latin typeface="Cambria Math"/>
                      </a:rPr>
                      <m:t>≤</m:t>
                    </m:r>
                    <m:r>
                      <a:rPr lang="ro-RO" sz="1800" b="0" i="1">
                        <a:latin typeface="Cambria Math"/>
                      </a:rPr>
                      <m:t>𝑁</m:t>
                    </m:r>
                    <m:r>
                      <a:rPr lang="ro-RO" sz="1800" b="0" i="1">
                        <a:latin typeface="Cambria Math"/>
                      </a:rPr>
                      <m:t>, 1≤</m:t>
                    </m:r>
                    <m:r>
                      <a:rPr lang="ro-RO" sz="1800" b="0" i="1">
                        <a:latin typeface="Cambria Math"/>
                      </a:rPr>
                      <m:t>𝑦</m:t>
                    </m:r>
                    <m:r>
                      <a:rPr lang="ro-RO" sz="1800" b="0" i="1">
                        <a:latin typeface="Cambria Math"/>
                      </a:rPr>
                      <m:t>≤</m:t>
                    </m:r>
                    <m:r>
                      <a:rPr lang="ro-RO" sz="1800" b="0" i="1">
                        <a:latin typeface="Cambria Math"/>
                      </a:rPr>
                      <m:t>𝑀</m:t>
                    </m:r>
                  </m:oMath>
                </a14:m>
                <a:r>
                  <a:rPr lang="ro-RO" sz="1800" dirty="0"/>
                  <a:t>. </a:t>
                </a:r>
                <a:endParaRPr lang="ro-RO" sz="1800" dirty="0" smtClean="0"/>
              </a:p>
              <a:p>
                <a:pPr marL="0" indent="0" algn="just">
                  <a:buNone/>
                </a:pPr>
                <a:endParaRPr lang="en-US" sz="1800" dirty="0"/>
              </a:p>
              <a:p>
                <a:pPr algn="just">
                  <a:buFont typeface="Wingdings" panose="05000000000000000000" pitchFamily="2" charset="2"/>
                  <a:buChar char="q"/>
                </a:pPr>
                <a:r>
                  <a:rPr lang="ro-RO" sz="1800" dirty="0"/>
                  <a:t>Teoretic, imaginea neperturbată </a:t>
                </a:r>
                <a:r>
                  <a:rPr lang="ro-RO" sz="1800" i="1" dirty="0"/>
                  <a:t>f </a:t>
                </a:r>
                <a:r>
                  <a:rPr lang="ro-RO" sz="1800" dirty="0"/>
                  <a:t> este calculată prin aplicarea transformatei Fourier </a:t>
                </a:r>
                <a:r>
                  <a:rPr lang="ro-RO" sz="1800" dirty="0" smtClean="0"/>
                  <a:t>inverse,</a:t>
                </a:r>
                <a:endParaRPr lang="en-US" sz="1800" dirty="0"/>
              </a:p>
              <a:p>
                <a:pPr marL="0" indent="0" algn="just">
                  <a:buNone/>
                </a:pPr>
                <a14:m>
                  <m:oMathPara xmlns:m="http://schemas.openxmlformats.org/officeDocument/2006/math">
                    <m:oMathParaPr>
                      <m:jc m:val="centerGroup"/>
                    </m:oMathParaPr>
                    <m:oMath xmlns:m="http://schemas.openxmlformats.org/officeDocument/2006/math">
                      <m:r>
                        <a:rPr lang="ro-RO" sz="1800" b="0" i="1">
                          <a:latin typeface="Cambria Math"/>
                        </a:rPr>
                        <m:t>𝑓</m:t>
                      </m:r>
                      <m:d>
                        <m:dPr>
                          <m:ctrlPr>
                            <a:rPr lang="en-US" sz="1800" i="1">
                              <a:latin typeface="Cambria Math"/>
                            </a:rPr>
                          </m:ctrlPr>
                        </m:dPr>
                        <m:e>
                          <m:r>
                            <a:rPr lang="ro-RO" sz="1800" b="0" i="1">
                              <a:latin typeface="Cambria Math"/>
                            </a:rPr>
                            <m:t>𝑥</m:t>
                          </m:r>
                          <m:r>
                            <a:rPr lang="ro-RO" sz="1800" b="0" i="1">
                              <a:latin typeface="Cambria Math"/>
                            </a:rPr>
                            <m:t>,</m:t>
                          </m:r>
                          <m:r>
                            <a:rPr lang="ro-RO" sz="1800" b="0" i="1">
                              <a:latin typeface="Cambria Math"/>
                            </a:rPr>
                            <m:t>𝑦</m:t>
                          </m:r>
                        </m:e>
                      </m:d>
                      <m:r>
                        <a:rPr lang="ro-RO" sz="1800" b="0" i="1">
                          <a:latin typeface="Cambria Math"/>
                        </a:rPr>
                        <m:t>=</m:t>
                      </m:r>
                      <m:r>
                        <a:rPr lang="ro-RO" sz="1800" b="0" i="1">
                          <a:latin typeface="Cambria Math"/>
                        </a:rPr>
                        <m:t>𝑇𝐹𝐷𝐼</m:t>
                      </m:r>
                      <m:d>
                        <m:dPr>
                          <m:ctrlPr>
                            <a:rPr lang="en-US" sz="1800" i="1">
                              <a:latin typeface="Cambria Math"/>
                            </a:rPr>
                          </m:ctrlPr>
                        </m:dPr>
                        <m:e>
                          <m:acc>
                            <m:accPr>
                              <m:chr m:val="̂"/>
                              <m:ctrlPr>
                                <a:rPr lang="en-US" sz="1800" i="1">
                                  <a:latin typeface="Cambria Math"/>
                                </a:rPr>
                              </m:ctrlPr>
                            </m:accPr>
                            <m:e>
                              <m:r>
                                <a:rPr lang="ro-RO" sz="1800" b="0" i="1">
                                  <a:latin typeface="Cambria Math"/>
                                </a:rPr>
                                <m:t>𝑔</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r>
                            <a:rPr lang="ro-RO" sz="1800" b="0" i="1">
                              <a:latin typeface="Cambria Math"/>
                            </a:rPr>
                            <m:t>∙</m:t>
                          </m:r>
                          <m:f>
                            <m:fPr>
                              <m:ctrlPr>
                                <a:rPr lang="en-US" sz="1800" i="1">
                                  <a:latin typeface="Cambria Math"/>
                                </a:rPr>
                              </m:ctrlPr>
                            </m:fPr>
                            <m:num>
                              <m:r>
                                <a:rPr lang="ro-RO" sz="1800" b="0" i="1">
                                  <a:latin typeface="Cambria Math"/>
                                </a:rPr>
                                <m:t>1</m:t>
                              </m:r>
                            </m:num>
                            <m:den>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den>
                          </m:f>
                        </m:e>
                      </m:d>
                    </m:oMath>
                  </m:oMathPara>
                </a14:m>
                <a:endParaRPr lang="en-US" sz="1800" dirty="0"/>
              </a:p>
              <a:p>
                <a:pPr marL="0" indent="0" algn="just">
                  <a:buNone/>
                </a:pPr>
                <a:r>
                  <a:rPr lang="ro-RO" sz="1800" dirty="0"/>
                  <a:t>unde </a:t>
                </a:r>
                <a:r>
                  <a:rPr lang="ro-RO" sz="1800" i="1" dirty="0"/>
                  <a:t>TFDI</a:t>
                </a:r>
                <a:r>
                  <a:rPr lang="ro-RO" sz="1800" dirty="0"/>
                  <a:t> este operatorul transformată Fourier inversă.</a:t>
                </a:r>
                <a:endParaRPr lang="en-US" sz="1800" dirty="0"/>
              </a:p>
              <a:p>
                <a:pPr>
                  <a:buFont typeface="Wingdings" panose="05000000000000000000" pitchFamily="2" charset="2"/>
                  <a:buChar char="q"/>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990600"/>
                <a:ext cx="8229600" cy="5592762"/>
              </a:xfrm>
              <a:blipFill rotWithShape="1">
                <a:blip r:embed="rId2"/>
                <a:stretch>
                  <a:fillRect l="-593" t="-545" r="-593"/>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Tree>
    <p:extLst>
      <p:ext uri="{BB962C8B-B14F-4D97-AF65-F5344CB8AC3E}">
        <p14:creationId xmlns:p14="http://schemas.microsoft.com/office/powerpoint/2010/main" val="4007389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609600"/>
                <a:ext cx="8229600" cy="5973762"/>
              </a:xfrm>
            </p:spPr>
            <p:txBody>
              <a:bodyPr/>
              <a:lstStyle/>
              <a:p>
                <a:pPr algn="just">
                  <a:buFont typeface="Wingdings" panose="05000000000000000000" pitchFamily="2" charset="2"/>
                  <a:buChar char="q"/>
                </a:pPr>
                <a:r>
                  <a:rPr lang="ro-RO" sz="1800" dirty="0" smtClean="0"/>
                  <a:t>Filtrul </a:t>
                </a:r>
                <a:r>
                  <a:rPr lang="ro-RO" sz="1800" dirty="0"/>
                  <a:t>de restaurare utilizat este filtrul invers </a:t>
                </a:r>
                <a14:m>
                  <m:oMath xmlns:m="http://schemas.openxmlformats.org/officeDocument/2006/math">
                    <m:f>
                      <m:fPr>
                        <m:ctrlPr>
                          <a:rPr lang="en-US" sz="1800" i="1">
                            <a:latin typeface="Cambria Math"/>
                          </a:rPr>
                        </m:ctrlPr>
                      </m:fPr>
                      <m:num>
                        <m:r>
                          <a:rPr lang="ro-RO" sz="1800" b="0" i="1">
                            <a:latin typeface="Cambria Math"/>
                          </a:rPr>
                          <m:t>1</m:t>
                        </m:r>
                      </m:num>
                      <m:den>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den>
                    </m:f>
                  </m:oMath>
                </a14:m>
                <a:r>
                  <a:rPr lang="ro-RO" sz="1800" dirty="0"/>
                  <a:t>, unde inversarea este efectuată punct cu punct şi nu ca inversare de matrice</a:t>
                </a:r>
                <a:r>
                  <a:rPr lang="ro-RO" sz="1800" dirty="0" smtClean="0"/>
                  <a:t>.</a:t>
                </a:r>
                <a:r>
                  <a:rPr lang="ro-RO" sz="1800" dirty="0"/>
                  <a:t> </a:t>
                </a:r>
                <a:endParaRPr lang="ro-RO" sz="1800" dirty="0" smtClean="0"/>
              </a:p>
              <a:p>
                <a:pPr marL="0" indent="0" algn="just">
                  <a:buNone/>
                </a:pPr>
                <a:endParaRPr lang="en-US" sz="1800" dirty="0"/>
              </a:p>
              <a:p>
                <a:pPr algn="just">
                  <a:buFont typeface="Wingdings" panose="05000000000000000000" pitchFamily="2" charset="2"/>
                  <a:buChar char="q"/>
                </a:pPr>
                <a:r>
                  <a:rPr lang="ro-RO" sz="1800" dirty="0"/>
                  <a:t>În practică, intervin probleme în cazul în care există puncte </a:t>
                </a:r>
                <a14:m>
                  <m:oMath xmlns:m="http://schemas.openxmlformats.org/officeDocument/2006/math">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oMath>
                </a14:m>
                <a:r>
                  <a:rPr lang="ro-RO" sz="1800" dirty="0"/>
                  <a:t> în domeniul de frecvenţe pentru care </a:t>
                </a:r>
                <a14:m>
                  <m:oMath xmlns:m="http://schemas.openxmlformats.org/officeDocument/2006/math">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r>
                      <a:rPr lang="ro-RO" sz="1800" b="0" i="1">
                        <a:latin typeface="Cambria Math"/>
                      </a:rPr>
                      <m:t>=0</m:t>
                    </m:r>
                  </m:oMath>
                </a14:m>
                <a:r>
                  <a:rPr lang="ro-RO" sz="1800" dirty="0"/>
                  <a:t>. Dacă  </a:t>
                </a:r>
                <a14:m>
                  <m:oMath xmlns:m="http://schemas.openxmlformats.org/officeDocument/2006/math">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r>
                      <a:rPr lang="ro-RO" sz="1800" b="0" i="1">
                        <a:latin typeface="Cambria Math"/>
                      </a:rPr>
                      <m:t>=0</m:t>
                    </m:r>
                  </m:oMath>
                </a14:m>
                <a:r>
                  <a:rPr lang="ro-RO" sz="1800" dirty="0"/>
                  <a:t> şi </a:t>
                </a:r>
                <a:r>
                  <a:rPr lang="ro-RO" sz="1800" i="1" dirty="0"/>
                  <a:t>g</a:t>
                </a:r>
                <a:r>
                  <a:rPr lang="ro-RO" sz="1800" dirty="0"/>
                  <a:t> nu este perturbată cu zgomot, atunci transformata </a:t>
                </a:r>
                <a14:m>
                  <m:oMath xmlns:m="http://schemas.openxmlformats.org/officeDocument/2006/math">
                    <m:acc>
                      <m:accPr>
                        <m:chr m:val="̂"/>
                        <m:ctrlPr>
                          <a:rPr lang="en-US" sz="1800" i="1">
                            <a:latin typeface="Cambria Math"/>
                          </a:rPr>
                        </m:ctrlPr>
                      </m:accPr>
                      <m:e>
                        <m:r>
                          <a:rPr lang="ro-RO" sz="1800" b="0" i="1">
                            <a:latin typeface="Cambria Math"/>
                          </a:rPr>
                          <m:t>𝑔</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r>
                      <a:rPr lang="ro-RO" sz="1800" b="0" i="1">
                        <a:latin typeface="Cambria Math"/>
                      </a:rPr>
                      <m:t>=0</m:t>
                    </m:r>
                  </m:oMath>
                </a14:m>
                <a:r>
                  <a:rPr lang="ro-RO" sz="1800" dirty="0"/>
                  <a:t> şi, în plus, </a:t>
                </a:r>
                <a:r>
                  <a:rPr lang="ro-RO" sz="1800" dirty="0" smtClean="0"/>
                  <a:t>relația care definește filtrul </a:t>
                </a:r>
                <a:r>
                  <a:rPr lang="ro-RO" sz="1800" dirty="0"/>
                  <a:t>nu poate fi aplicată. </a:t>
                </a:r>
                <a:endParaRPr lang="ro-RO" sz="1800" dirty="0" smtClean="0"/>
              </a:p>
              <a:p>
                <a:pPr marL="0" indent="0" algn="just">
                  <a:buNone/>
                </a:pPr>
                <a:endParaRPr lang="en-US" sz="1800" dirty="0"/>
              </a:p>
              <a:p>
                <a:pPr>
                  <a:buFont typeface="Wingdings" panose="05000000000000000000" pitchFamily="2" charset="2"/>
                  <a:buChar char="q"/>
                </a:pPr>
                <a:r>
                  <a:rPr lang="ro-RO" sz="1800" b="1" dirty="0" smtClean="0"/>
                  <a:t>Vari</a:t>
                </a:r>
                <a:r>
                  <a:rPr lang="en-US" sz="1800" b="1" dirty="0" smtClean="0"/>
                  <a:t>a</a:t>
                </a:r>
                <a:r>
                  <a:rPr lang="ro-RO" sz="1800" b="1" dirty="0" smtClean="0"/>
                  <a:t>nte </a:t>
                </a:r>
                <a:r>
                  <a:rPr lang="ro-RO" sz="1800" b="1" dirty="0"/>
                  <a:t>de tratare a situație în care </a:t>
                </a:r>
                <a14:m>
                  <m:oMath xmlns:m="http://schemas.openxmlformats.org/officeDocument/2006/math">
                    <m:acc>
                      <m:accPr>
                        <m:chr m:val="̂"/>
                        <m:ctrlPr>
                          <a:rPr lang="en-US" sz="1800" b="1" i="1">
                            <a:latin typeface="Cambria Math"/>
                          </a:rPr>
                        </m:ctrlPr>
                      </m:accPr>
                      <m:e>
                        <m:r>
                          <a:rPr lang="ro-RO" sz="1800" b="1" i="1">
                            <a:latin typeface="Cambria Math"/>
                          </a:rPr>
                          <m:t>h</m:t>
                        </m:r>
                      </m:e>
                    </m:acc>
                    <m:d>
                      <m:dPr>
                        <m:ctrlPr>
                          <a:rPr lang="en-US" sz="1800" b="1" i="1">
                            <a:latin typeface="Cambria Math"/>
                          </a:rPr>
                        </m:ctrlPr>
                      </m:dPr>
                      <m:e>
                        <m:r>
                          <a:rPr lang="ro-RO" sz="1800" b="1" i="1">
                            <a:latin typeface="Cambria Math"/>
                          </a:rPr>
                          <m:t>𝑛</m:t>
                        </m:r>
                        <m:r>
                          <a:rPr lang="ro-RO" sz="1800" b="1" i="1">
                            <a:latin typeface="Cambria Math"/>
                          </a:rPr>
                          <m:t>,</m:t>
                        </m:r>
                        <m:r>
                          <a:rPr lang="ro-RO" sz="1800" b="1" i="1">
                            <a:latin typeface="Cambria Math"/>
                          </a:rPr>
                          <m:t>𝑚</m:t>
                        </m:r>
                      </m:e>
                    </m:d>
                    <m:r>
                      <a:rPr lang="ro-RO" sz="1800" b="1" i="1">
                        <a:latin typeface="Cambria Math"/>
                      </a:rPr>
                      <m:t>=0</m:t>
                    </m:r>
                    <m:r>
                      <a:rPr lang="en-US" sz="1800" b="1" i="0" smtClean="0">
                        <a:latin typeface="Cambria Math"/>
                      </a:rPr>
                      <m:t>:</m:t>
                    </m:r>
                  </m:oMath>
                </a14:m>
                <a:endParaRPr lang="en-US" sz="1800" b="1" dirty="0"/>
              </a:p>
              <a:p>
                <a:pPr lvl="1">
                  <a:buFont typeface="Wingdings" panose="05000000000000000000" pitchFamily="2" charset="2"/>
                  <a:buChar char="q"/>
                </a:pPr>
                <a:r>
                  <a:rPr lang="ro-RO" sz="1800" dirty="0"/>
                  <a:t>Dacă există </a:t>
                </a:r>
                <a14:m>
                  <m:oMath xmlns:m="http://schemas.openxmlformats.org/officeDocument/2006/math">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oMath>
                </a14:m>
                <a:r>
                  <a:rPr lang="ro-RO" sz="1800" dirty="0"/>
                  <a:t> cu  </a:t>
                </a:r>
                <a14:m>
                  <m:oMath xmlns:m="http://schemas.openxmlformats.org/officeDocument/2006/math">
                    <m:acc>
                      <m:accPr>
                        <m:chr m:val="̂"/>
                        <m:ctrlPr>
                          <a:rPr lang="en-US" sz="1800" i="1">
                            <a:latin typeface="Cambria Math"/>
                          </a:rPr>
                        </m:ctrlPr>
                      </m:accPr>
                      <m:e>
                        <m:r>
                          <a:rPr lang="ro-RO" sz="1800" i="1">
                            <a:latin typeface="Cambria Math"/>
                          </a:rPr>
                          <m:t>h</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=0 (</m:t>
                    </m:r>
                    <m:d>
                      <m:dPr>
                        <m:begChr m:val="|"/>
                        <m:endChr m:val="|"/>
                        <m:ctrlPr>
                          <a:rPr lang="en-US" sz="1800" i="1">
                            <a:latin typeface="Cambria Math"/>
                          </a:rPr>
                        </m:ctrlPr>
                      </m:dPr>
                      <m:e>
                        <m:acc>
                          <m:accPr>
                            <m:chr m:val="̂"/>
                            <m:ctrlPr>
                              <a:rPr lang="en-US" sz="1800" i="1">
                                <a:latin typeface="Cambria Math"/>
                              </a:rPr>
                            </m:ctrlPr>
                          </m:accPr>
                          <m:e>
                            <m:r>
                              <a:rPr lang="ro-RO" sz="1800" i="1">
                                <a:latin typeface="Cambria Math"/>
                              </a:rPr>
                              <m:t>h</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e>
                    </m:d>
                    <m:r>
                      <a:rPr lang="ro-RO" sz="1800" i="1">
                        <a:latin typeface="Cambria Math"/>
                      </a:rPr>
                      <m:t>&lt;</m:t>
                    </m:r>
                    <m:r>
                      <a:rPr lang="ro-RO" sz="1800" i="1">
                        <a:latin typeface="Cambria Math"/>
                      </a:rPr>
                      <m:t>𝜀</m:t>
                    </m:r>
                    <m:r>
                      <a:rPr lang="ro-RO" sz="1800" i="1">
                        <a:latin typeface="Cambria Math"/>
                      </a:rPr>
                      <m:t>)</m:t>
                    </m:r>
                  </m:oMath>
                </a14:m>
                <a:r>
                  <a:rPr lang="ro-RO" sz="1800" dirty="0"/>
                  <a:t>, atunci setează </a:t>
                </a:r>
                <a14:m>
                  <m:oMath xmlns:m="http://schemas.openxmlformats.org/officeDocument/2006/math">
                    <m:acc>
                      <m:accPr>
                        <m:chr m:val="̂"/>
                        <m:ctrlPr>
                          <a:rPr lang="en-US" sz="1800" i="1">
                            <a:latin typeface="Cambria Math"/>
                          </a:rPr>
                        </m:ctrlPr>
                      </m:accPr>
                      <m:e>
                        <m:r>
                          <a:rPr lang="ro-RO" sz="1800" i="1">
                            <a:latin typeface="Cambria Math"/>
                          </a:rPr>
                          <m:t>𝑓</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acc>
                      <m:accPr>
                        <m:chr m:val="̂"/>
                        <m:ctrlPr>
                          <a:rPr lang="en-US" sz="1800" i="1">
                            <a:latin typeface="Cambria Math"/>
                          </a:rPr>
                        </m:ctrlPr>
                      </m:accPr>
                      <m:e>
                        <m:r>
                          <a:rPr lang="ro-RO" sz="1800" i="1">
                            <a:latin typeface="Cambria Math"/>
                          </a:rPr>
                          <m:t>𝑔</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oMath>
                </a14:m>
                <a:r>
                  <a:rPr lang="ro-RO" sz="1800" dirty="0"/>
                  <a:t>.</a:t>
                </a:r>
                <a:endParaRPr lang="en-US" sz="1800" dirty="0"/>
              </a:p>
              <a:p>
                <a:pPr lvl="1">
                  <a:buFont typeface="Wingdings" panose="05000000000000000000" pitchFamily="2" charset="2"/>
                  <a:buChar char="q"/>
                </a:pPr>
                <a:r>
                  <a:rPr lang="en-US" sz="1800" dirty="0" smtClean="0"/>
                  <a:t>D</a:t>
                </a:r>
                <a:r>
                  <a:rPr lang="ro-RO" sz="1800" dirty="0" smtClean="0"/>
                  <a:t>acă </a:t>
                </a:r>
                <a14:m>
                  <m:oMath xmlns:m="http://schemas.openxmlformats.org/officeDocument/2006/math">
                    <m:acc>
                      <m:accPr>
                        <m:chr m:val="̂"/>
                        <m:ctrlPr>
                          <a:rPr lang="en-US" sz="1800" i="1">
                            <a:latin typeface="Cambria Math"/>
                          </a:rPr>
                        </m:ctrlPr>
                      </m:accPr>
                      <m:e>
                        <m:r>
                          <a:rPr lang="ro-RO" sz="1800" i="1">
                            <a:latin typeface="Cambria Math"/>
                          </a:rPr>
                          <m:t>𝑔</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oMath>
                </a14:m>
                <a:r>
                  <a:rPr lang="ro-RO" sz="1800" dirty="0"/>
                  <a:t> are spectrul în afara unui interval dat, atunci </a:t>
                </a:r>
                <a14:m>
                  <m:oMath xmlns:m="http://schemas.openxmlformats.org/officeDocument/2006/math">
                    <m:acc>
                      <m:accPr>
                        <m:chr m:val="̂"/>
                        <m:ctrlPr>
                          <a:rPr lang="en-US" sz="1800" i="1">
                            <a:latin typeface="Cambria Math"/>
                          </a:rPr>
                        </m:ctrlPr>
                      </m:accPr>
                      <m:e>
                        <m:r>
                          <a:rPr lang="ro-RO" sz="1800" i="1">
                            <a:latin typeface="Cambria Math"/>
                          </a:rPr>
                          <m:t>𝑓</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oMath>
                </a14:m>
                <a:r>
                  <a:rPr lang="ro-RO" sz="1800" dirty="0"/>
                  <a:t> este setat pe 0. </a:t>
                </a:r>
                <a:endParaRPr lang="en-US" sz="1800" dirty="0" smtClean="0"/>
              </a:p>
              <a:p>
                <a:pPr lvl="0" algn="just">
                  <a:buFont typeface="Wingdings" panose="05000000000000000000" pitchFamily="2" charset="2"/>
                  <a:buChar char="q"/>
                </a:pPr>
                <a:endParaRPr lang="ro-RO" sz="1800" b="1" dirty="0" smtClean="0"/>
              </a:p>
              <a:p>
                <a:pPr lvl="0" algn="just">
                  <a:buFont typeface="Wingdings" panose="05000000000000000000" pitchFamily="2" charset="2"/>
                  <a:buChar char="q"/>
                </a:pPr>
                <a:r>
                  <a:rPr lang="ro-RO" sz="1800" b="1" dirty="0" smtClean="0"/>
                  <a:t>O </a:t>
                </a:r>
                <a:r>
                  <a:rPr lang="ro-RO" sz="1800" b="1" dirty="0"/>
                  <a:t>altă </a:t>
                </a:r>
                <a:r>
                  <a:rPr lang="ro-RO" sz="1800" b="1" dirty="0" smtClean="0"/>
                  <a:t>problemă</a:t>
                </a:r>
                <a:r>
                  <a:rPr lang="en-US" sz="1800" b="1" dirty="0" smtClean="0"/>
                  <a:t>:</a:t>
                </a:r>
                <a:r>
                  <a:rPr lang="ro-RO" sz="1800" b="1" dirty="0" smtClean="0"/>
                  <a:t> obținerea </a:t>
                </a:r>
                <a:r>
                  <a:rPr lang="ro-RO" sz="1800" b="1" dirty="0"/>
                  <a:t>imaginii </a:t>
                </a:r>
                <a:r>
                  <a:rPr lang="ro-RO" sz="1800" b="1" i="1" dirty="0"/>
                  <a:t>g</a:t>
                </a:r>
                <a:r>
                  <a:rPr lang="ro-RO" sz="1800" b="1" dirty="0"/>
                  <a:t> la momentul achiziției este cu pierdere de informație (datorată, în primul rând, restricționării la un număr dat de niveluri de gri), deci </a:t>
                </a:r>
                <a:r>
                  <a:rPr lang="ro-RO" sz="1800" b="1" dirty="0" smtClean="0"/>
                  <a:t>nu</a:t>
                </a:r>
                <a:r>
                  <a:rPr lang="en-US" sz="1800" b="1" dirty="0" smtClean="0"/>
                  <a:t> </a:t>
                </a:r>
                <a:r>
                  <a:rPr lang="en-US" sz="1800" b="1" dirty="0" err="1" smtClean="0"/>
                  <a:t>este</a:t>
                </a:r>
                <a:r>
                  <a:rPr lang="ro-RO" sz="1800" b="1" dirty="0" smtClean="0"/>
                  <a:t> reflec</a:t>
                </a:r>
                <a:r>
                  <a:rPr lang="en-US" sz="1800" b="1" dirty="0" smtClean="0"/>
                  <a:t>tat</a:t>
                </a:r>
                <a:r>
                  <a:rPr lang="ro-RO" sz="1800" b="1" dirty="0" smtClean="0"/>
                  <a:t>ă </a:t>
                </a:r>
                <a:r>
                  <a:rPr lang="ro-RO" sz="1800" b="1" dirty="0"/>
                  <a:t>exact forma transformatei Fourier a imaginii captate și, de asemenea, relația </a:t>
                </a:r>
                <a:r>
                  <a:rPr lang="en-US" sz="1800" b="1" dirty="0" smtClean="0"/>
                  <a:t>de </a:t>
                </a:r>
                <a:r>
                  <a:rPr lang="en-US" sz="1800" b="1" dirty="0" err="1" smtClean="0"/>
                  <a:t>reconstuc</a:t>
                </a:r>
                <a:r>
                  <a:rPr lang="ro-RO" sz="1800" b="1" dirty="0" smtClean="0"/>
                  <a:t>ție </a:t>
                </a:r>
                <a:r>
                  <a:rPr lang="ro-RO" sz="1800" b="1" dirty="0"/>
                  <a:t>este </a:t>
                </a:r>
                <a:r>
                  <a:rPr lang="ro-RO" sz="1800" b="1" dirty="0" smtClean="0"/>
                  <a:t>inefectivă). </a:t>
                </a:r>
                <a:endParaRPr lang="en-US" sz="1800" b="1" dirty="0"/>
              </a:p>
              <a:p>
                <a:pPr lvl="1" algn="just">
                  <a:buFont typeface="Wingdings" panose="05000000000000000000" pitchFamily="2" charset="2"/>
                  <a:buChar char="q"/>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609600"/>
                <a:ext cx="8229600" cy="5973762"/>
              </a:xfrm>
              <a:blipFill rotWithShape="1">
                <a:blip r:embed="rId3"/>
                <a:stretch>
                  <a:fillRect r="-593" b="-2143"/>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Tree>
    <p:extLst>
      <p:ext uri="{BB962C8B-B14F-4D97-AF65-F5344CB8AC3E}">
        <p14:creationId xmlns:p14="http://schemas.microsoft.com/office/powerpoint/2010/main" val="31751352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half" idx="1"/>
          </p:nvPr>
        </p:nvSpPr>
        <p:spPr>
          <a:xfrm>
            <a:off x="457200" y="533400"/>
            <a:ext cx="8229600" cy="6049962"/>
          </a:xfrm>
        </p:spPr>
        <p:txBody>
          <a:bodyPr/>
          <a:lstStyle/>
          <a:p>
            <a:pPr algn="just">
              <a:buFont typeface="Wingdings" panose="05000000000000000000" pitchFamily="2" charset="2"/>
              <a:buChar char="q"/>
            </a:pPr>
            <a:r>
              <a:rPr lang="ro-RO" sz="1800" b="1" dirty="0" smtClean="0"/>
              <a:t>EXEMPLE DE APLICARE A FILTRULUI INVERS</a:t>
            </a:r>
          </a:p>
          <a:p>
            <a:pPr marL="0" indent="0" algn="just">
              <a:buNone/>
            </a:pPr>
            <a:r>
              <a:rPr lang="ro-RO" sz="1800" dirty="0" smtClean="0"/>
              <a:t>Perturbare </a:t>
            </a:r>
            <a:r>
              <a:rPr lang="ro-RO" sz="1800" i="1" dirty="0"/>
              <a:t>motion blur</a:t>
            </a:r>
            <a:r>
              <a:rPr lang="ro-RO" sz="1800" dirty="0"/>
              <a:t> în domeniul continuu</a:t>
            </a:r>
            <a:r>
              <a:rPr lang="ro-RO" sz="1800" dirty="0" smtClean="0"/>
              <a:t>, pe </a:t>
            </a:r>
            <a:r>
              <a:rPr lang="ro-RO" sz="1800" i="1" dirty="0"/>
              <a:t>x</a:t>
            </a:r>
            <a:endParaRPr lang="ro-RO" sz="1800" i="1" dirty="0" smtClean="0"/>
          </a:p>
          <a:p>
            <a:pPr marL="0" indent="0" algn="just">
              <a:buNone/>
            </a:pPr>
            <a:endParaRPr lang="en-US" sz="1800" b="1" dirty="0"/>
          </a:p>
          <a:p>
            <a:pPr marL="0" indent="0">
              <a:buNone/>
            </a:pPr>
            <a:endParaRPr lang="en-US" sz="1800" dirty="0"/>
          </a:p>
          <a:p>
            <a:pPr marL="0" indent="0">
              <a:buNone/>
            </a:pPr>
            <a:endParaRPr lang="ro-RO" sz="1800" dirty="0" smtClean="0"/>
          </a:p>
          <a:p>
            <a:pPr marL="0" indent="0">
              <a:buNone/>
            </a:pPr>
            <a:endParaRPr lang="ro-RO" sz="1800" dirty="0"/>
          </a:p>
          <a:p>
            <a:pPr marL="0" indent="0">
              <a:buNone/>
            </a:pPr>
            <a:endParaRPr lang="ro-RO" sz="1800" dirty="0" smtClean="0"/>
          </a:p>
          <a:p>
            <a:pPr marL="0" indent="0">
              <a:buNone/>
            </a:pPr>
            <a:endParaRPr lang="ro-RO" sz="1800" dirty="0"/>
          </a:p>
          <a:p>
            <a:pPr marL="0" indent="0">
              <a:buNone/>
            </a:pPr>
            <a:endParaRPr lang="ro-RO" sz="1800" dirty="0" smtClean="0"/>
          </a:p>
          <a:p>
            <a:pPr marL="0" indent="0">
              <a:buNone/>
            </a:pPr>
            <a:endParaRPr lang="ro-RO" sz="1800" dirty="0"/>
          </a:p>
          <a:p>
            <a:pPr marL="0" indent="0">
              <a:buNone/>
            </a:pPr>
            <a:r>
              <a:rPr lang="ro-RO" sz="1800" dirty="0" smtClean="0"/>
              <a:t>Perturbare </a:t>
            </a:r>
            <a:r>
              <a:rPr lang="ro-RO" sz="1800" i="1" dirty="0"/>
              <a:t>motion blur</a:t>
            </a:r>
            <a:r>
              <a:rPr lang="ro-RO" sz="1800" dirty="0"/>
              <a:t> în domeniul continuu, </a:t>
            </a:r>
            <a:r>
              <a:rPr lang="ro-RO" sz="1800" dirty="0" smtClean="0"/>
              <a:t>pe </a:t>
            </a:r>
            <a:r>
              <a:rPr lang="ro-RO" sz="1800" i="1" dirty="0"/>
              <a:t>y</a:t>
            </a:r>
            <a:endParaRPr lang="ro-RO" sz="1800" i="1" dirty="0" smtClean="0"/>
          </a:p>
          <a:p>
            <a:pPr marL="0" indent="0">
              <a:buNone/>
            </a:pPr>
            <a:endParaRPr lang="ro-RO" sz="1800" dirty="0"/>
          </a:p>
          <a:p>
            <a:pPr marL="0" indent="0">
              <a:buNone/>
            </a:pPr>
            <a:endParaRPr lang="en-US" sz="1800" dirty="0"/>
          </a:p>
        </p:txBody>
      </p:sp>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pic>
        <p:nvPicPr>
          <p:cNvPr id="24" name="Picture 23"/>
          <p:cNvPicPr/>
          <p:nvPr/>
        </p:nvPicPr>
        <p:blipFill rotWithShape="1">
          <a:blip r:embed="rId2"/>
          <a:srcRect l="27534" t="35456" r="22973" b="23981"/>
          <a:stretch/>
        </p:blipFill>
        <p:spPr bwMode="auto">
          <a:xfrm>
            <a:off x="1676400" y="1143000"/>
            <a:ext cx="5791200" cy="2735580"/>
          </a:xfrm>
          <a:prstGeom prst="rect">
            <a:avLst/>
          </a:prstGeom>
          <a:ln>
            <a:noFill/>
          </a:ln>
          <a:extLst>
            <a:ext uri="{53640926-AAD7-44D8-BBD7-CCE9431645EC}">
              <a14:shadowObscured xmlns:a14="http://schemas.microsoft.com/office/drawing/2010/main"/>
            </a:ext>
          </a:extLst>
        </p:spPr>
      </p:pic>
      <p:pic>
        <p:nvPicPr>
          <p:cNvPr id="25" name="Picture 24"/>
          <p:cNvPicPr/>
          <p:nvPr/>
        </p:nvPicPr>
        <p:blipFill rotWithShape="1">
          <a:blip r:embed="rId3"/>
          <a:srcRect l="28547" t="14423" r="25169" b="46516"/>
          <a:stretch/>
        </p:blipFill>
        <p:spPr bwMode="auto">
          <a:xfrm>
            <a:off x="1866900" y="4191000"/>
            <a:ext cx="5372100" cy="2514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83542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609600"/>
                <a:ext cx="8229600" cy="5973762"/>
              </a:xfrm>
            </p:spPr>
            <p:txBody>
              <a:bodyPr/>
              <a:lstStyle/>
              <a:p>
                <a:pPr lvl="0" algn="just">
                  <a:buFont typeface="Wingdings" panose="05000000000000000000" pitchFamily="2" charset="2"/>
                  <a:buChar char="q"/>
                </a:pPr>
                <a:r>
                  <a:rPr lang="ro-RO" sz="1800" b="1" dirty="0" smtClean="0"/>
                  <a:t>În modelul general de degradare</a:t>
                </a:r>
              </a:p>
              <a:p>
                <a:pPr marL="0" indent="0" algn="just">
                  <a:buNone/>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a:rPr>
                          </m:ctrlPr>
                        </m:accPr>
                        <m:e>
                          <m:r>
                            <a:rPr lang="ro-RO" sz="1800" i="1">
                              <a:latin typeface="Cambria Math"/>
                            </a:rPr>
                            <m:t>𝑔</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acc>
                        <m:accPr>
                          <m:chr m:val="̂"/>
                          <m:ctrlPr>
                            <a:rPr lang="en-US" sz="1800" i="1">
                              <a:latin typeface="Cambria Math"/>
                            </a:rPr>
                          </m:ctrlPr>
                        </m:accPr>
                        <m:e>
                          <m:r>
                            <a:rPr lang="ro-RO" sz="1800" i="1">
                              <a:latin typeface="Cambria Math"/>
                            </a:rPr>
                            <m:t>h</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acc>
                        <m:accPr>
                          <m:chr m:val="̂"/>
                          <m:ctrlPr>
                            <a:rPr lang="en-US" sz="1800" i="1">
                              <a:latin typeface="Cambria Math"/>
                            </a:rPr>
                          </m:ctrlPr>
                        </m:accPr>
                        <m:e>
                          <m:r>
                            <a:rPr lang="ro-RO" sz="1800" i="1">
                              <a:latin typeface="Cambria Math"/>
                            </a:rPr>
                            <m:t>𝑓</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acc>
                        <m:accPr>
                          <m:chr m:val="̂"/>
                          <m:ctrlPr>
                            <a:rPr lang="en-US" sz="1800" i="1">
                              <a:latin typeface="Cambria Math"/>
                            </a:rPr>
                          </m:ctrlPr>
                        </m:accPr>
                        <m:e>
                          <m:r>
                            <a:rPr lang="ro-RO" sz="1800" i="1">
                              <a:latin typeface="Cambria Math"/>
                            </a:rPr>
                            <m:t>𝜂</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oMath>
                  </m:oMathPara>
                </a14:m>
                <a:endParaRPr lang="en-US" sz="1800" b="1" dirty="0"/>
              </a:p>
              <a:p>
                <a:pPr marL="0" lvl="0" indent="0" algn="just">
                  <a:buNone/>
                </a:pPr>
                <a:r>
                  <a:rPr lang="ro-RO" sz="1800" dirty="0" smtClean="0"/>
                  <a:t>      aplicarea filtrului invers este realizată prin</a:t>
                </a:r>
              </a:p>
              <a:p>
                <a:pPr marL="0" indent="0" algn="just">
                  <a:buNone/>
                </a:pPr>
                <a14:m>
                  <m:oMathPara xmlns:m="http://schemas.openxmlformats.org/officeDocument/2006/math">
                    <m:oMathParaPr>
                      <m:jc m:val="centerGroup"/>
                    </m:oMathParaPr>
                    <m:oMath xmlns:m="http://schemas.openxmlformats.org/officeDocument/2006/math">
                      <m:acc>
                        <m:accPr>
                          <m:chr m:val="̃"/>
                          <m:ctrlPr>
                            <a:rPr lang="ro-RO" sz="1800" i="1">
                              <a:latin typeface="Cambria Math"/>
                            </a:rPr>
                          </m:ctrlPr>
                        </m:accPr>
                        <m:e>
                          <m:r>
                            <a:rPr lang="ro-RO" sz="1800" i="1">
                              <a:latin typeface="Cambria Math"/>
                            </a:rPr>
                            <m:t>𝑓</m:t>
                          </m:r>
                        </m:e>
                      </m:acc>
                      <m:r>
                        <a:rPr lang="ro-RO" sz="1800" i="1">
                          <a:latin typeface="Cambria Math"/>
                        </a:rPr>
                        <m:t> </m:t>
                      </m:r>
                      <m:d>
                        <m:dPr>
                          <m:ctrlPr>
                            <a:rPr lang="en-US" sz="1800" i="1">
                              <a:latin typeface="Cambria Math"/>
                            </a:rPr>
                          </m:ctrlPr>
                        </m:dPr>
                        <m:e>
                          <m:r>
                            <a:rPr lang="ro-RO" sz="1800" i="1">
                              <a:latin typeface="Cambria Math"/>
                            </a:rPr>
                            <m:t>𝑥</m:t>
                          </m:r>
                          <m:r>
                            <a:rPr lang="ro-RO" sz="1800" i="1">
                              <a:latin typeface="Cambria Math"/>
                            </a:rPr>
                            <m:t>,</m:t>
                          </m:r>
                          <m:r>
                            <a:rPr lang="ro-RO" sz="1800" i="1">
                              <a:latin typeface="Cambria Math"/>
                            </a:rPr>
                            <m:t>𝑦</m:t>
                          </m:r>
                        </m:e>
                      </m:d>
                      <m:r>
                        <a:rPr lang="ro-RO" sz="1800" i="1">
                          <a:latin typeface="Cambria Math"/>
                        </a:rPr>
                        <m:t>=</m:t>
                      </m:r>
                      <m:r>
                        <a:rPr lang="ro-RO" sz="1800" i="1">
                          <a:latin typeface="Cambria Math"/>
                        </a:rPr>
                        <m:t>𝑇𝐹𝐷𝐼</m:t>
                      </m:r>
                      <m:d>
                        <m:dPr>
                          <m:ctrlPr>
                            <a:rPr lang="en-US" sz="1800" i="1">
                              <a:latin typeface="Cambria Math"/>
                            </a:rPr>
                          </m:ctrlPr>
                        </m:dPr>
                        <m:e>
                          <m:f>
                            <m:fPr>
                              <m:ctrlPr>
                                <a:rPr lang="en-US" sz="1800" i="1">
                                  <a:latin typeface="Cambria Math"/>
                                </a:rPr>
                              </m:ctrlPr>
                            </m:fPr>
                            <m:num>
                              <m:acc>
                                <m:accPr>
                                  <m:chr m:val="̂"/>
                                  <m:ctrlPr>
                                    <a:rPr lang="en-US" sz="1800" i="1">
                                      <a:latin typeface="Cambria Math"/>
                                    </a:rPr>
                                  </m:ctrlPr>
                                </m:accPr>
                                <m:e>
                                  <m:r>
                                    <a:rPr lang="ro-RO" sz="1800" i="1">
                                      <a:latin typeface="Cambria Math"/>
                                    </a:rPr>
                                    <m:t>𝑔</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num>
                            <m:den>
                              <m:acc>
                                <m:accPr>
                                  <m:chr m:val="̂"/>
                                  <m:ctrlPr>
                                    <a:rPr lang="en-US" sz="1800" i="1">
                                      <a:latin typeface="Cambria Math"/>
                                    </a:rPr>
                                  </m:ctrlPr>
                                </m:accPr>
                                <m:e>
                                  <m:r>
                                    <a:rPr lang="ro-RO" sz="1800" i="1">
                                      <a:latin typeface="Cambria Math"/>
                                    </a:rPr>
                                    <m:t>h</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den>
                          </m:f>
                          <m:r>
                            <a:rPr lang="ro-RO" sz="1800" b="0" i="1" smtClean="0">
                              <a:latin typeface="Cambria Math"/>
                            </a:rPr>
                            <m:t>−</m:t>
                          </m:r>
                          <m:f>
                            <m:fPr>
                              <m:ctrlPr>
                                <a:rPr lang="en-US" sz="1800" i="1">
                                  <a:latin typeface="Cambria Math"/>
                                </a:rPr>
                              </m:ctrlPr>
                            </m:fPr>
                            <m:num>
                              <m:acc>
                                <m:accPr>
                                  <m:chr m:val="̂"/>
                                  <m:ctrlPr>
                                    <a:rPr lang="en-US" sz="1800" i="1">
                                      <a:latin typeface="Cambria Math"/>
                                    </a:rPr>
                                  </m:ctrlPr>
                                </m:accPr>
                                <m:e>
                                  <m:r>
                                    <a:rPr lang="ro-RO" sz="1800" i="1">
                                      <a:latin typeface="Cambria Math"/>
                                    </a:rPr>
                                    <m:t>𝜂</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num>
                            <m:den>
                              <m:acc>
                                <m:accPr>
                                  <m:chr m:val="̂"/>
                                  <m:ctrlPr>
                                    <a:rPr lang="en-US" sz="1800" i="1">
                                      <a:latin typeface="Cambria Math"/>
                                    </a:rPr>
                                  </m:ctrlPr>
                                </m:accPr>
                                <m:e>
                                  <m:r>
                                    <a:rPr lang="ro-RO" sz="1800" i="1">
                                      <a:latin typeface="Cambria Math"/>
                                    </a:rPr>
                                    <m:t>h</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den>
                          </m:f>
                        </m:e>
                      </m:d>
                    </m:oMath>
                  </m:oMathPara>
                </a14:m>
                <a:endParaRPr lang="ro-RO" sz="1800" dirty="0" smtClean="0"/>
              </a:p>
              <a:p>
                <a:pPr marL="0" indent="0" algn="just">
                  <a:buNone/>
                </a:pPr>
                <a:endParaRPr lang="ro-RO" sz="1800" dirty="0" smtClean="0"/>
              </a:p>
              <a:p>
                <a:pPr algn="just">
                  <a:buFont typeface="Wingdings" panose="05000000000000000000" pitchFamily="2" charset="2"/>
                  <a:buChar char="q"/>
                </a:pPr>
                <a:r>
                  <a:rPr lang="ro-RO" sz="1800" dirty="0" smtClean="0"/>
                  <a:t>Chiar dacă funcția de degradare este cunoscută, imaginea perturbată nu poate f</a:t>
                </a:r>
                <a:r>
                  <a:rPr lang="en-US" sz="1800" dirty="0" err="1" smtClean="0"/>
                  <a:t>i</a:t>
                </a:r>
                <a:r>
                  <a:rPr lang="ro-RO" sz="1800" dirty="0" smtClean="0"/>
                  <a:t> restaurată (nu poate fi calculată reprezentarea Fourier a acesteia), deoarece reprezentarea în frecvențe a zgomotului nu este cunoscută.  </a:t>
                </a:r>
                <a:r>
                  <a:rPr lang="ro-RO" sz="1800" dirty="0"/>
                  <a:t>În concluzie poate fi aplicată doar varianta </a:t>
                </a:r>
                <a14:m>
                  <m:oMath xmlns:m="http://schemas.openxmlformats.org/officeDocument/2006/math">
                    <m:acc>
                      <m:accPr>
                        <m:chr m:val="̃"/>
                        <m:ctrlPr>
                          <a:rPr lang="en-US" sz="1800" i="1">
                            <a:latin typeface="Cambria Math"/>
                          </a:rPr>
                        </m:ctrlPr>
                      </m:accPr>
                      <m:e>
                        <m:r>
                          <a:rPr lang="ro-RO" sz="1800" b="0" i="1">
                            <a:latin typeface="Cambria Math"/>
                          </a:rPr>
                          <m:t>𝑓</m:t>
                        </m:r>
                      </m:e>
                    </m:acc>
                    <m:r>
                      <a:rPr lang="ro-RO" sz="1800" b="0" i="1">
                        <a:latin typeface="Cambria Math"/>
                      </a:rPr>
                      <m:t> </m:t>
                    </m:r>
                    <m:d>
                      <m:dPr>
                        <m:ctrlPr>
                          <a:rPr lang="en-US" sz="1800" i="1">
                            <a:latin typeface="Cambria Math"/>
                          </a:rPr>
                        </m:ctrlPr>
                      </m:dPr>
                      <m:e>
                        <m:r>
                          <a:rPr lang="ro-RO" sz="1800" b="0" i="1">
                            <a:latin typeface="Cambria Math"/>
                          </a:rPr>
                          <m:t>𝑥</m:t>
                        </m:r>
                        <m:r>
                          <a:rPr lang="ro-RO" sz="1800" b="0" i="1">
                            <a:latin typeface="Cambria Math"/>
                          </a:rPr>
                          <m:t>,</m:t>
                        </m:r>
                        <m:r>
                          <a:rPr lang="ro-RO" sz="1800" b="0" i="1">
                            <a:latin typeface="Cambria Math"/>
                          </a:rPr>
                          <m:t>𝑦</m:t>
                        </m:r>
                      </m:e>
                    </m:d>
                    <m:r>
                      <a:rPr lang="ro-RO" sz="1800" b="0" i="1">
                        <a:latin typeface="Cambria Math"/>
                      </a:rPr>
                      <m:t>=</m:t>
                    </m:r>
                    <m:r>
                      <a:rPr lang="ro-RO" sz="1800" b="0" i="1">
                        <a:latin typeface="Cambria Math"/>
                      </a:rPr>
                      <m:t>𝑇𝐹𝐷𝐼</m:t>
                    </m:r>
                    <m:d>
                      <m:dPr>
                        <m:ctrlPr>
                          <a:rPr lang="en-US" sz="1800" i="1">
                            <a:latin typeface="Cambria Math"/>
                          </a:rPr>
                        </m:ctrlPr>
                      </m:dPr>
                      <m:e>
                        <m:f>
                          <m:fPr>
                            <m:ctrlPr>
                              <a:rPr lang="en-US" sz="1800" i="1">
                                <a:latin typeface="Cambria Math"/>
                              </a:rPr>
                            </m:ctrlPr>
                          </m:fPr>
                          <m:num>
                            <m:acc>
                              <m:accPr>
                                <m:chr m:val="̂"/>
                                <m:ctrlPr>
                                  <a:rPr lang="en-US" sz="1800" i="1">
                                    <a:latin typeface="Cambria Math"/>
                                  </a:rPr>
                                </m:ctrlPr>
                              </m:accPr>
                              <m:e>
                                <m:r>
                                  <a:rPr lang="ro-RO" sz="1800" b="0" i="1">
                                    <a:latin typeface="Cambria Math"/>
                                  </a:rPr>
                                  <m:t>𝑔</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num>
                          <m:den>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den>
                        </m:f>
                      </m:e>
                    </m:d>
                  </m:oMath>
                </a14:m>
                <a:r>
                  <a:rPr lang="ro-RO" sz="1800" dirty="0" smtClean="0"/>
                  <a:t>. </a:t>
                </a:r>
                <a:endParaRPr lang="en-US" sz="1800" dirty="0" smtClean="0"/>
              </a:p>
              <a:p>
                <a:pPr marL="0" indent="0" algn="just">
                  <a:buNone/>
                </a:pPr>
                <a:endParaRPr lang="en-US" sz="1800" dirty="0" smtClean="0"/>
              </a:p>
              <a:p>
                <a:pPr algn="just">
                  <a:buFont typeface="Wingdings" panose="05000000000000000000" pitchFamily="2" charset="2"/>
                  <a:buChar char="q"/>
                </a:pPr>
                <a:r>
                  <a:rPr lang="en-US" sz="1800" b="1" dirty="0" smtClean="0"/>
                  <a:t>D</a:t>
                </a:r>
                <a:r>
                  <a:rPr lang="ro-RO" sz="1800" b="1" dirty="0" smtClean="0"/>
                  <a:t>acă funcția de degradare </a:t>
                </a:r>
                <a14:m>
                  <m:oMath xmlns:m="http://schemas.openxmlformats.org/officeDocument/2006/math">
                    <m:acc>
                      <m:accPr>
                        <m:chr m:val="̂"/>
                        <m:ctrlPr>
                          <a:rPr lang="en-US" sz="1800" b="1" i="1">
                            <a:latin typeface="Cambria Math"/>
                          </a:rPr>
                        </m:ctrlPr>
                      </m:accPr>
                      <m:e>
                        <m:r>
                          <a:rPr lang="ro-RO" sz="1800" b="1" i="1">
                            <a:latin typeface="Cambria Math"/>
                          </a:rPr>
                          <m:t>𝒉</m:t>
                        </m:r>
                      </m:e>
                    </m:acc>
                  </m:oMath>
                </a14:m>
                <a:r>
                  <a:rPr lang="ro-RO" sz="1800" b="1" dirty="0" smtClean="0"/>
                  <a:t> are valori nule sau foarte mici, raportul </a:t>
                </a:r>
                <a14:m>
                  <m:oMath xmlns:m="http://schemas.openxmlformats.org/officeDocument/2006/math">
                    <m:f>
                      <m:fPr>
                        <m:ctrlPr>
                          <a:rPr lang="en-US" sz="1800" b="1" i="1">
                            <a:latin typeface="Cambria Math"/>
                          </a:rPr>
                        </m:ctrlPr>
                      </m:fPr>
                      <m:num>
                        <m:acc>
                          <m:accPr>
                            <m:chr m:val="̂"/>
                            <m:ctrlPr>
                              <a:rPr lang="en-US" sz="1800" b="1" i="1">
                                <a:latin typeface="Cambria Math"/>
                              </a:rPr>
                            </m:ctrlPr>
                          </m:accPr>
                          <m:e>
                            <m:r>
                              <a:rPr lang="ro-RO" sz="1800" b="1" i="1">
                                <a:latin typeface="Cambria Math"/>
                              </a:rPr>
                              <m:t>𝜼</m:t>
                            </m:r>
                          </m:e>
                        </m:acc>
                        <m:d>
                          <m:dPr>
                            <m:ctrlPr>
                              <a:rPr lang="en-US" sz="1800" b="1" i="1">
                                <a:latin typeface="Cambria Math"/>
                              </a:rPr>
                            </m:ctrlPr>
                          </m:dPr>
                          <m:e>
                            <m:r>
                              <a:rPr lang="ro-RO" sz="1800" b="1" i="1">
                                <a:latin typeface="Cambria Math"/>
                              </a:rPr>
                              <m:t>𝒏</m:t>
                            </m:r>
                            <m:r>
                              <a:rPr lang="ro-RO" sz="1800" b="1" i="1">
                                <a:latin typeface="Cambria Math"/>
                              </a:rPr>
                              <m:t>,</m:t>
                            </m:r>
                            <m:r>
                              <a:rPr lang="ro-RO" sz="1800" b="1" i="1">
                                <a:latin typeface="Cambria Math"/>
                              </a:rPr>
                              <m:t>𝒎</m:t>
                            </m:r>
                          </m:e>
                        </m:d>
                      </m:num>
                      <m:den>
                        <m:acc>
                          <m:accPr>
                            <m:chr m:val="̂"/>
                            <m:ctrlPr>
                              <a:rPr lang="en-US" sz="1800" b="1" i="1">
                                <a:latin typeface="Cambria Math"/>
                              </a:rPr>
                            </m:ctrlPr>
                          </m:accPr>
                          <m:e>
                            <m:r>
                              <a:rPr lang="ro-RO" sz="1800" b="1" i="1">
                                <a:latin typeface="Cambria Math"/>
                              </a:rPr>
                              <m:t>𝒉</m:t>
                            </m:r>
                          </m:e>
                        </m:acc>
                        <m:d>
                          <m:dPr>
                            <m:ctrlPr>
                              <a:rPr lang="en-US" sz="1800" b="1" i="1">
                                <a:latin typeface="Cambria Math"/>
                              </a:rPr>
                            </m:ctrlPr>
                          </m:dPr>
                          <m:e>
                            <m:r>
                              <a:rPr lang="ro-RO" sz="1800" b="1" i="1">
                                <a:latin typeface="Cambria Math"/>
                              </a:rPr>
                              <m:t>𝒏</m:t>
                            </m:r>
                            <m:r>
                              <a:rPr lang="ro-RO" sz="1800" b="1" i="1">
                                <a:latin typeface="Cambria Math"/>
                              </a:rPr>
                              <m:t>,</m:t>
                            </m:r>
                            <m:r>
                              <a:rPr lang="ro-RO" sz="1800" b="1" i="1">
                                <a:latin typeface="Cambria Math"/>
                              </a:rPr>
                              <m:t>𝒎</m:t>
                            </m:r>
                          </m:e>
                        </m:d>
                      </m:den>
                    </m:f>
                  </m:oMath>
                </a14:m>
                <a:r>
                  <a:rPr lang="ro-RO" sz="1800" b="1" dirty="0" smtClean="0"/>
                  <a:t> poate domina </a:t>
                </a:r>
                <a:r>
                  <a:rPr lang="ro-RO" sz="1800" b="1" dirty="0"/>
                  <a:t>aproximarea </a:t>
                </a:r>
                <a14:m>
                  <m:oMath xmlns:m="http://schemas.openxmlformats.org/officeDocument/2006/math">
                    <m:acc>
                      <m:accPr>
                        <m:chr m:val="̃"/>
                        <m:ctrlPr>
                          <a:rPr lang="ro-RO" sz="1800" b="1" i="1">
                            <a:latin typeface="Cambria Math"/>
                          </a:rPr>
                        </m:ctrlPr>
                      </m:accPr>
                      <m:e>
                        <m:r>
                          <a:rPr lang="ro-RO" sz="1800" b="1" i="1">
                            <a:latin typeface="Cambria Math"/>
                          </a:rPr>
                          <m:t>𝒇</m:t>
                        </m:r>
                      </m:e>
                    </m:acc>
                  </m:oMath>
                </a14:m>
                <a:r>
                  <a:rPr lang="ro-RO" sz="1800" b="1" dirty="0"/>
                  <a:t> a imaginii </a:t>
                </a:r>
                <a:r>
                  <a:rPr lang="ro-RO" sz="1800" b="1" dirty="0" smtClean="0"/>
                  <a:t>originale – situație întâlnită în practică.</a:t>
                </a:r>
                <a:endParaRPr lang="en-US" sz="1800" b="1" dirty="0"/>
              </a:p>
              <a:p>
                <a:pPr marL="0" indent="0" algn="just">
                  <a:buNone/>
                </a:pPr>
                <a:endParaRPr lang="ro-RO" sz="1800" dirty="0"/>
              </a:p>
              <a:p>
                <a:pPr marL="0" lvl="0" indent="0" algn="just">
                  <a:buNone/>
                </a:pPr>
                <a:endParaRPr lang="en-US" sz="1800" b="1" dirty="0"/>
              </a:p>
              <a:p>
                <a:pPr lvl="1" algn="just">
                  <a:buFont typeface="Wingdings" panose="05000000000000000000" pitchFamily="2" charset="2"/>
                  <a:buChar char="q"/>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609600"/>
                <a:ext cx="8229600" cy="5973762"/>
              </a:xfrm>
              <a:blipFill rotWithShape="1">
                <a:blip r:embed="rId3"/>
                <a:stretch>
                  <a:fillRect t="-510" r="-593"/>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Tree>
    <p:extLst>
      <p:ext uri="{BB962C8B-B14F-4D97-AF65-F5344CB8AC3E}">
        <p14:creationId xmlns:p14="http://schemas.microsoft.com/office/powerpoint/2010/main" val="2178572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half" idx="1"/>
          </p:nvPr>
        </p:nvSpPr>
        <p:spPr>
          <a:xfrm>
            <a:off x="457200" y="533400"/>
            <a:ext cx="8229600" cy="6049962"/>
          </a:xfrm>
        </p:spPr>
        <p:txBody>
          <a:bodyPr/>
          <a:lstStyle/>
          <a:p>
            <a:pPr algn="just">
              <a:buFont typeface="Wingdings" panose="05000000000000000000" pitchFamily="2" charset="2"/>
              <a:buChar char="q"/>
            </a:pPr>
            <a:r>
              <a:rPr lang="ro-RO" sz="1800" b="1" dirty="0" smtClean="0"/>
              <a:t>EXEMPLE DE APLICARE A FILTRULUI INVERS PENTRU O IMAGINE CARE ÎNGLOBEAZĂ ȘI COMPONENTA ZGOMOT – EVIDENT, ZGOM</a:t>
            </a:r>
            <a:r>
              <a:rPr lang="en-US" sz="1800" b="1" dirty="0"/>
              <a:t>O</a:t>
            </a:r>
            <a:r>
              <a:rPr lang="ro-RO" sz="1800" b="1" dirty="0" smtClean="0"/>
              <a:t>TUL NU ESTE ELIMINAT</a:t>
            </a:r>
          </a:p>
          <a:p>
            <a:pPr algn="just">
              <a:buFont typeface="Wingdings" panose="05000000000000000000" pitchFamily="2" charset="2"/>
              <a:buChar char="q"/>
            </a:pPr>
            <a:endParaRPr lang="ro-RO" sz="1800" b="1" dirty="0"/>
          </a:p>
          <a:p>
            <a:pPr algn="just">
              <a:buFont typeface="Wingdings" panose="05000000000000000000" pitchFamily="2" charset="2"/>
              <a:buChar char="q"/>
            </a:pPr>
            <a:endParaRPr lang="ro-RO" sz="1800" b="1" dirty="0" smtClean="0"/>
          </a:p>
          <a:p>
            <a:pPr algn="just">
              <a:buFont typeface="Wingdings" panose="05000000000000000000" pitchFamily="2" charset="2"/>
              <a:buChar char="q"/>
            </a:pPr>
            <a:endParaRPr lang="ro-RO" sz="1800" b="1" dirty="0"/>
          </a:p>
          <a:p>
            <a:pPr algn="just">
              <a:buFont typeface="Wingdings" panose="05000000000000000000" pitchFamily="2" charset="2"/>
              <a:buChar char="q"/>
            </a:pPr>
            <a:endParaRPr lang="ro-RO" sz="1800" b="1" dirty="0" smtClean="0"/>
          </a:p>
          <a:p>
            <a:pPr algn="just">
              <a:buFont typeface="Wingdings" panose="05000000000000000000" pitchFamily="2" charset="2"/>
              <a:buChar char="q"/>
            </a:pPr>
            <a:endParaRPr lang="ro-RO" sz="1800" b="1" dirty="0"/>
          </a:p>
          <a:p>
            <a:pPr algn="just">
              <a:buFont typeface="Wingdings" panose="05000000000000000000" pitchFamily="2" charset="2"/>
              <a:buChar char="q"/>
            </a:pPr>
            <a:endParaRPr lang="ro-RO" sz="1800" b="1" dirty="0" smtClean="0"/>
          </a:p>
          <a:p>
            <a:pPr algn="just">
              <a:buFont typeface="Wingdings" panose="05000000000000000000" pitchFamily="2" charset="2"/>
              <a:buChar char="q"/>
            </a:pPr>
            <a:endParaRPr lang="ro-RO" sz="1800" b="1" dirty="0"/>
          </a:p>
          <a:p>
            <a:pPr algn="just">
              <a:buFont typeface="Wingdings" panose="05000000000000000000" pitchFamily="2" charset="2"/>
              <a:buChar char="q"/>
            </a:pPr>
            <a:endParaRPr lang="ro-RO" sz="1800" b="1" dirty="0" smtClean="0"/>
          </a:p>
          <a:p>
            <a:pPr algn="just">
              <a:buFont typeface="Wingdings" panose="05000000000000000000" pitchFamily="2" charset="2"/>
              <a:buChar char="q"/>
            </a:pPr>
            <a:endParaRPr lang="ro-RO" sz="1800" b="1" dirty="0"/>
          </a:p>
          <a:p>
            <a:pPr algn="just">
              <a:buFont typeface="Wingdings" panose="05000000000000000000" pitchFamily="2" charset="2"/>
              <a:buChar char="q"/>
            </a:pPr>
            <a:endParaRPr lang="ro-RO" sz="1800" b="1" dirty="0" smtClean="0"/>
          </a:p>
          <a:p>
            <a:pPr algn="just">
              <a:buFont typeface="Wingdings" panose="05000000000000000000" pitchFamily="2" charset="2"/>
              <a:buChar char="q"/>
            </a:pPr>
            <a:endParaRPr lang="ro-RO" sz="1800" b="1" dirty="0"/>
          </a:p>
          <a:p>
            <a:pPr algn="just">
              <a:buFont typeface="Wingdings" panose="05000000000000000000" pitchFamily="2" charset="2"/>
              <a:buChar char="q"/>
            </a:pPr>
            <a:endParaRPr lang="ro-RO" sz="1800" b="1" dirty="0" smtClean="0"/>
          </a:p>
          <a:p>
            <a:pPr algn="just">
              <a:buFont typeface="Wingdings" panose="05000000000000000000" pitchFamily="2" charset="2"/>
              <a:buChar char="q"/>
            </a:pPr>
            <a:r>
              <a:rPr lang="ro-RO" sz="1800" b="1" dirty="0" smtClean="0"/>
              <a:t>VARIANTE – FILTRUL WIENER ȘI FILT</a:t>
            </a:r>
            <a:r>
              <a:rPr lang="en-US" sz="1800" b="1" dirty="0"/>
              <a:t>R</a:t>
            </a:r>
            <a:r>
              <a:rPr lang="ro-RO" sz="1800" b="1" dirty="0" smtClean="0"/>
              <a:t>UL GEOMETRIC</a:t>
            </a:r>
          </a:p>
          <a:p>
            <a:pPr algn="just">
              <a:buFont typeface="Wingdings" panose="05000000000000000000" pitchFamily="2" charset="2"/>
              <a:buChar char="q"/>
            </a:pPr>
            <a:endParaRPr lang="ro-RO" sz="1800" b="1" dirty="0" smtClean="0"/>
          </a:p>
          <a:p>
            <a:pPr marL="0" indent="0" algn="just">
              <a:buNone/>
            </a:pPr>
            <a:endParaRPr lang="en-US" sz="1800" b="1" dirty="0"/>
          </a:p>
          <a:p>
            <a:pPr marL="0" indent="0">
              <a:buNone/>
            </a:pPr>
            <a:endParaRPr lang="en-US" sz="1800" dirty="0"/>
          </a:p>
          <a:p>
            <a:pPr marL="0" indent="0">
              <a:buNone/>
            </a:pPr>
            <a:endParaRPr lang="ro-RO" sz="1800" dirty="0" smtClean="0"/>
          </a:p>
          <a:p>
            <a:pPr marL="0" indent="0">
              <a:buNone/>
            </a:pPr>
            <a:endParaRPr lang="ro-RO" sz="1800" dirty="0"/>
          </a:p>
          <a:p>
            <a:pPr marL="0" indent="0">
              <a:buNone/>
            </a:pPr>
            <a:endParaRPr lang="ro-RO" sz="1800" dirty="0" smtClean="0"/>
          </a:p>
          <a:p>
            <a:pPr marL="0" indent="0">
              <a:buNone/>
            </a:pPr>
            <a:endParaRPr lang="ro-RO" sz="1800" dirty="0"/>
          </a:p>
          <a:p>
            <a:pPr marL="0" indent="0">
              <a:buNone/>
            </a:pPr>
            <a:endParaRPr lang="ro-RO" sz="1800" dirty="0" smtClean="0"/>
          </a:p>
          <a:p>
            <a:pPr marL="0" indent="0">
              <a:buNone/>
            </a:pPr>
            <a:endParaRPr lang="ro-RO" sz="1800" dirty="0"/>
          </a:p>
          <a:p>
            <a:pPr marL="0" indent="0">
              <a:buNone/>
            </a:pPr>
            <a:endParaRPr lang="ro-RO" sz="1800" dirty="0"/>
          </a:p>
          <a:p>
            <a:pPr marL="0" indent="0">
              <a:buNone/>
            </a:pPr>
            <a:endParaRPr lang="en-US" sz="1800" dirty="0"/>
          </a:p>
        </p:txBody>
      </p:sp>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pic>
        <p:nvPicPr>
          <p:cNvPr id="27" name="Picture 26"/>
          <p:cNvPicPr/>
          <p:nvPr/>
        </p:nvPicPr>
        <p:blipFill rotWithShape="1">
          <a:blip r:embed="rId2"/>
          <a:srcRect l="28045" t="11403" r="24199" b="47834"/>
          <a:stretch/>
        </p:blipFill>
        <p:spPr bwMode="auto">
          <a:xfrm>
            <a:off x="1371600" y="1828800"/>
            <a:ext cx="6400800" cy="3352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67480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457200"/>
            <a:ext cx="8458200" cy="685800"/>
          </a:xfrm>
        </p:spPr>
        <p:txBody>
          <a:bodyPr/>
          <a:lstStyle/>
          <a:p>
            <a:pPr lvl="1"/>
            <a:r>
              <a:rPr lang="ro-RO" altLang="en-US" sz="2600" b="1" dirty="0" smtClean="0">
                <a:solidFill>
                  <a:schemeClr val="bg2"/>
                </a:solidFill>
              </a:rPr>
              <a:t>I</a:t>
            </a:r>
            <a:r>
              <a:rPr lang="en-US" altLang="en-US" sz="2600" b="1" dirty="0" smtClean="0">
                <a:solidFill>
                  <a:schemeClr val="bg2"/>
                </a:solidFill>
              </a:rPr>
              <a:t>I</a:t>
            </a:r>
            <a:r>
              <a:rPr lang="ro-RO" altLang="en-US" sz="2600" b="1" dirty="0">
                <a:solidFill>
                  <a:schemeClr val="bg2"/>
                </a:solidFill>
              </a:rPr>
              <a:t>I</a:t>
            </a:r>
            <a:r>
              <a:rPr lang="ro-RO" altLang="en-US" sz="2600" b="1" dirty="0" smtClean="0">
                <a:solidFill>
                  <a:schemeClr val="bg2"/>
                </a:solidFill>
              </a:rPr>
              <a:t>.</a:t>
            </a:r>
            <a:r>
              <a:rPr lang="en-US" altLang="en-US" sz="2600" b="1" dirty="0" smtClean="0">
                <a:solidFill>
                  <a:schemeClr val="bg2"/>
                </a:solidFill>
              </a:rPr>
              <a:t> </a:t>
            </a:r>
            <a:r>
              <a:rPr lang="ro-RO" altLang="en-US" sz="2600" b="1" dirty="0" smtClean="0">
                <a:solidFill>
                  <a:schemeClr val="bg2"/>
                </a:solidFill>
              </a:rPr>
              <a:t>Filtrul Wiener</a:t>
            </a:r>
            <a:endParaRPr lang="en-US" sz="2600" b="1" dirty="0">
              <a:solidFill>
                <a:schemeClr val="bg2"/>
              </a:solidFill>
            </a:endParaRPr>
          </a:p>
        </p:txBody>
      </p:sp>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990600"/>
                <a:ext cx="8229600" cy="5592762"/>
              </a:xfrm>
            </p:spPr>
            <p:txBody>
              <a:bodyPr/>
              <a:lstStyle/>
              <a:p>
                <a:pPr>
                  <a:buFont typeface="Wingdings" panose="05000000000000000000" pitchFamily="2" charset="2"/>
                  <a:buChar char="q"/>
                </a:pPr>
                <a:r>
                  <a:rPr lang="ro-RO" sz="1800" dirty="0" smtClean="0"/>
                  <a:t>Filtrul Wiener este construit pe baza modelului statistic de minimizare a erorii medii pătratice a imaginii restaurate faţă de imaginea originală.</a:t>
                </a:r>
                <a:r>
                  <a:rPr lang="ro-RO" sz="1800" b="1" dirty="0"/>
                  <a:t> </a:t>
                </a:r>
                <a:endParaRPr lang="ro-RO" sz="1800" b="1" dirty="0" smtClean="0"/>
              </a:p>
              <a:p>
                <a:pPr>
                  <a:buFont typeface="Wingdings" panose="05000000000000000000" pitchFamily="2" charset="2"/>
                  <a:buChar char="q"/>
                </a:pPr>
                <a:r>
                  <a:rPr lang="en-US" sz="1800" dirty="0" smtClean="0"/>
                  <a:t>M</a:t>
                </a:r>
                <a:r>
                  <a:rPr lang="ro-RO" sz="1800" dirty="0" smtClean="0"/>
                  <a:t>odelul </a:t>
                </a:r>
                <a:r>
                  <a:rPr lang="ro-RO" sz="1800" dirty="0"/>
                  <a:t>de </a:t>
                </a:r>
                <a:r>
                  <a:rPr lang="ro-RO" sz="1800" dirty="0" smtClean="0"/>
                  <a:t>degradare</a:t>
                </a:r>
                <a:r>
                  <a:rPr lang="en-US" sz="1800" dirty="0" smtClean="0"/>
                  <a:t>:</a:t>
                </a:r>
                <a:r>
                  <a:rPr lang="ro-RO" sz="1800" dirty="0" smtClean="0"/>
                  <a:t> </a:t>
                </a:r>
                <a:endParaRPr lang="en-US" sz="1800" b="0" i="1" dirty="0" smtClean="0"/>
              </a:p>
              <a:p>
                <a:pPr marL="0" indent="0">
                  <a:buNone/>
                </a:pPr>
                <a14:m>
                  <m:oMathPara xmlns:m="http://schemas.openxmlformats.org/officeDocument/2006/math">
                    <m:oMathParaPr>
                      <m:jc m:val="centerGroup"/>
                    </m:oMathParaPr>
                    <m:oMath xmlns:m="http://schemas.openxmlformats.org/officeDocument/2006/math">
                      <m:r>
                        <a:rPr lang="ro-RO" sz="1800" b="0" i="1">
                          <a:latin typeface="Cambria Math"/>
                        </a:rPr>
                        <m:t>𝑔</m:t>
                      </m:r>
                      <m:d>
                        <m:dPr>
                          <m:ctrlPr>
                            <a:rPr lang="en-US" sz="1800" i="1">
                              <a:latin typeface="Cambria Math"/>
                            </a:rPr>
                          </m:ctrlPr>
                        </m:dPr>
                        <m:e>
                          <m:r>
                            <a:rPr lang="ro-RO" sz="1800" b="0" i="1">
                              <a:latin typeface="Cambria Math"/>
                            </a:rPr>
                            <m:t>𝑥</m:t>
                          </m:r>
                          <m:r>
                            <a:rPr lang="ro-RO" sz="1800" b="0" i="1">
                              <a:latin typeface="Cambria Math"/>
                            </a:rPr>
                            <m:t>,</m:t>
                          </m:r>
                          <m:r>
                            <a:rPr lang="ro-RO" sz="1800" b="0" i="1">
                              <a:latin typeface="Cambria Math"/>
                            </a:rPr>
                            <m:t>𝑦</m:t>
                          </m:r>
                        </m:e>
                      </m:d>
                      <m:r>
                        <a:rPr lang="ro-RO" sz="1800" b="0" i="1">
                          <a:latin typeface="Cambria Math"/>
                        </a:rPr>
                        <m:t>=</m:t>
                      </m:r>
                      <m:d>
                        <m:dPr>
                          <m:ctrlPr>
                            <a:rPr lang="en-US" sz="1800" i="1">
                              <a:latin typeface="Cambria Math"/>
                            </a:rPr>
                          </m:ctrlPr>
                        </m:dPr>
                        <m:e>
                          <m:r>
                            <a:rPr lang="ro-RO" sz="1800" b="0" i="1">
                              <a:latin typeface="Cambria Math"/>
                            </a:rPr>
                            <m:t>h</m:t>
                          </m:r>
                          <m:r>
                            <a:rPr lang="ro-RO" sz="1800" b="0" i="1">
                              <a:latin typeface="Cambria Math"/>
                            </a:rPr>
                            <m:t>⊗</m:t>
                          </m:r>
                          <m:r>
                            <a:rPr lang="ro-RO" sz="1800" b="0" i="1">
                              <a:latin typeface="Cambria Math"/>
                            </a:rPr>
                            <m:t>𝑓</m:t>
                          </m:r>
                        </m:e>
                      </m:d>
                      <m:d>
                        <m:dPr>
                          <m:ctrlPr>
                            <a:rPr lang="en-US" sz="1800" i="1">
                              <a:latin typeface="Cambria Math"/>
                            </a:rPr>
                          </m:ctrlPr>
                        </m:dPr>
                        <m:e>
                          <m:r>
                            <a:rPr lang="ro-RO" sz="1800" b="0" i="1">
                              <a:latin typeface="Cambria Math"/>
                            </a:rPr>
                            <m:t>𝑥</m:t>
                          </m:r>
                          <m:r>
                            <a:rPr lang="ro-RO" sz="1800" b="0" i="1">
                              <a:latin typeface="Cambria Math"/>
                            </a:rPr>
                            <m:t>,</m:t>
                          </m:r>
                          <m:r>
                            <a:rPr lang="ro-RO" sz="1800" b="0" i="1">
                              <a:latin typeface="Cambria Math"/>
                            </a:rPr>
                            <m:t>𝑦</m:t>
                          </m:r>
                        </m:e>
                      </m:d>
                      <m:r>
                        <a:rPr lang="ro-RO" sz="1800" b="0" i="1">
                          <a:latin typeface="Cambria Math"/>
                        </a:rPr>
                        <m:t>+</m:t>
                      </m:r>
                      <m:r>
                        <a:rPr lang="ro-RO" sz="1800" b="0" i="1">
                          <a:latin typeface="Cambria Math"/>
                        </a:rPr>
                        <m:t>𝜂</m:t>
                      </m:r>
                      <m:d>
                        <m:dPr>
                          <m:ctrlPr>
                            <a:rPr lang="en-US" sz="1800" i="1">
                              <a:latin typeface="Cambria Math"/>
                            </a:rPr>
                          </m:ctrlPr>
                        </m:dPr>
                        <m:e>
                          <m:r>
                            <a:rPr lang="ro-RO" sz="1800" b="0" i="1">
                              <a:latin typeface="Cambria Math"/>
                            </a:rPr>
                            <m:t>𝑥</m:t>
                          </m:r>
                          <m:r>
                            <a:rPr lang="ro-RO" sz="1800" b="0" i="1">
                              <a:latin typeface="Cambria Math"/>
                            </a:rPr>
                            <m:t>,</m:t>
                          </m:r>
                          <m:r>
                            <a:rPr lang="ro-RO" sz="1800" b="0" i="1">
                              <a:latin typeface="Cambria Math"/>
                            </a:rPr>
                            <m:t>𝑦</m:t>
                          </m:r>
                        </m:e>
                      </m:d>
                      <m:r>
                        <a:rPr lang="en-US" sz="1800" b="0" i="1" smtClean="0">
                          <a:latin typeface="Cambria Math"/>
                        </a:rPr>
                        <m:t>,</m:t>
                      </m:r>
                      <m:r>
                        <a:rPr lang="ro-RO" sz="1800" i="1">
                          <a:latin typeface="Cambria Math"/>
                        </a:rPr>
                        <m:t>1≤</m:t>
                      </m:r>
                      <m:r>
                        <a:rPr lang="ro-RO" sz="1800" i="1">
                          <a:latin typeface="Cambria Math"/>
                        </a:rPr>
                        <m:t>𝑥</m:t>
                      </m:r>
                      <m:r>
                        <a:rPr lang="ro-RO" sz="1800" i="1">
                          <a:latin typeface="Cambria Math"/>
                        </a:rPr>
                        <m:t>≤</m:t>
                      </m:r>
                      <m:r>
                        <a:rPr lang="ro-RO" sz="1800" i="1">
                          <a:latin typeface="Cambria Math"/>
                        </a:rPr>
                        <m:t>𝑁</m:t>
                      </m:r>
                      <m:r>
                        <a:rPr lang="ro-RO" sz="1800" i="1">
                          <a:latin typeface="Cambria Math"/>
                        </a:rPr>
                        <m:t>, 1≤</m:t>
                      </m:r>
                      <m:r>
                        <a:rPr lang="ro-RO" sz="1800" i="1">
                          <a:latin typeface="Cambria Math"/>
                        </a:rPr>
                        <m:t>𝑦</m:t>
                      </m:r>
                      <m:r>
                        <a:rPr lang="ro-RO" sz="1800" i="1">
                          <a:latin typeface="Cambria Math"/>
                        </a:rPr>
                        <m:t>≤</m:t>
                      </m:r>
                      <m:r>
                        <a:rPr lang="ro-RO" sz="1800" i="1">
                          <a:latin typeface="Cambria Math"/>
                        </a:rPr>
                        <m:t>𝑀</m:t>
                      </m:r>
                    </m:oMath>
                  </m:oMathPara>
                </a14:m>
                <a:endParaRPr lang="en-US" sz="1800" dirty="0"/>
              </a:p>
              <a:p>
                <a:pPr>
                  <a:buFont typeface="Wingdings" panose="05000000000000000000" pitchFamily="2" charset="2"/>
                  <a:buChar char="q"/>
                </a:pPr>
                <a:r>
                  <a:rPr lang="ro-RO" sz="1800" dirty="0" smtClean="0"/>
                  <a:t>Filtrul Wiener - </a:t>
                </a:r>
                <a14:m>
                  <m:oMath xmlns:m="http://schemas.openxmlformats.org/officeDocument/2006/math">
                    <m:sSub>
                      <m:sSubPr>
                        <m:ctrlPr>
                          <a:rPr lang="en-US" sz="1800" i="1">
                            <a:latin typeface="Cambria Math"/>
                          </a:rPr>
                        </m:ctrlPr>
                      </m:sSubPr>
                      <m:e>
                        <m:r>
                          <a:rPr lang="ro-RO" sz="1800" b="0" i="1">
                            <a:latin typeface="Cambria Math"/>
                          </a:rPr>
                          <m:t>𝑅</m:t>
                        </m:r>
                      </m:e>
                      <m:sub>
                        <m:r>
                          <a:rPr lang="ro-RO" sz="1800" b="0" i="1">
                            <a:latin typeface="Cambria Math"/>
                          </a:rPr>
                          <m:t>𝑊</m:t>
                        </m:r>
                      </m:sub>
                    </m:sSub>
                  </m:oMath>
                </a14:m>
                <a:r>
                  <a:rPr lang="ro-RO" sz="1800" dirty="0"/>
                  <a:t> operatorul definit </a:t>
                </a:r>
                <a:r>
                  <a:rPr lang="ro-RO" sz="1800" dirty="0" smtClean="0"/>
                  <a:t>prin</a:t>
                </a:r>
                <a:r>
                  <a:rPr lang="en-US" sz="1800" dirty="0" smtClean="0"/>
                  <a:t>: </a:t>
                </a:r>
                <a:r>
                  <a:rPr lang="ro-RO" sz="1800" dirty="0" smtClean="0"/>
                  <a:t>pentru </a:t>
                </a:r>
                <a14:m>
                  <m:oMath xmlns:m="http://schemas.openxmlformats.org/officeDocument/2006/math">
                    <m:r>
                      <a:rPr lang="ro-RO" sz="1800" b="0" i="1">
                        <a:latin typeface="Cambria Math"/>
                      </a:rPr>
                      <m:t>1≤</m:t>
                    </m:r>
                    <m:r>
                      <a:rPr lang="ro-RO" sz="1800" b="0" i="1">
                        <a:latin typeface="Cambria Math"/>
                      </a:rPr>
                      <m:t>𝑥</m:t>
                    </m:r>
                    <m:r>
                      <a:rPr lang="ro-RO" sz="1800" b="0" i="1">
                        <a:latin typeface="Cambria Math"/>
                      </a:rPr>
                      <m:t>≤</m:t>
                    </m:r>
                    <m:r>
                      <a:rPr lang="ro-RO" sz="1800" b="0" i="1">
                        <a:latin typeface="Cambria Math"/>
                      </a:rPr>
                      <m:t>𝑁</m:t>
                    </m:r>
                    <m:r>
                      <a:rPr lang="ro-RO" sz="1800" b="0" i="1">
                        <a:latin typeface="Cambria Math"/>
                      </a:rPr>
                      <m:t>, 1≤</m:t>
                    </m:r>
                    <m:r>
                      <a:rPr lang="ro-RO" sz="1800" b="0" i="1">
                        <a:latin typeface="Cambria Math"/>
                      </a:rPr>
                      <m:t>𝑦</m:t>
                    </m:r>
                    <m:r>
                      <a:rPr lang="ro-RO" sz="1800" b="0" i="1">
                        <a:latin typeface="Cambria Math"/>
                      </a:rPr>
                      <m:t>≤</m:t>
                    </m:r>
                    <m:r>
                      <a:rPr lang="ro-RO" sz="1800" b="0" i="1">
                        <a:latin typeface="Cambria Math"/>
                      </a:rPr>
                      <m:t>𝑀</m:t>
                    </m:r>
                  </m:oMath>
                </a14:m>
                <a:r>
                  <a:rPr lang="ro-RO" sz="1800" dirty="0"/>
                  <a:t>   </a:t>
                </a:r>
                <a:r>
                  <a:rPr lang="ro-RO" sz="1800" dirty="0" smtClean="0"/>
                  <a:t>și </a:t>
                </a:r>
                <a14:m>
                  <m:oMath xmlns:m="http://schemas.openxmlformats.org/officeDocument/2006/math">
                    <m:d>
                      <m:dPr>
                        <m:ctrlPr>
                          <a:rPr lang="en-US" sz="1800" i="1">
                            <a:latin typeface="Cambria Math"/>
                          </a:rPr>
                        </m:ctrlPr>
                      </m:dPr>
                      <m:e>
                        <m:r>
                          <a:rPr lang="ro-RO" sz="1800" i="1">
                            <a:latin typeface="Cambria Math"/>
                          </a:rPr>
                          <m:t>𝑢</m:t>
                        </m:r>
                        <m:r>
                          <a:rPr lang="ro-RO" sz="1800" i="1">
                            <a:latin typeface="Cambria Math"/>
                          </a:rPr>
                          <m:t>,</m:t>
                        </m:r>
                        <m:r>
                          <a:rPr lang="ro-RO" sz="1800" i="1">
                            <a:latin typeface="Cambria Math"/>
                          </a:rPr>
                          <m:t>𝑣</m:t>
                        </m:r>
                      </m:e>
                    </m:d>
                  </m:oMath>
                </a14:m>
                <a:r>
                  <a:rPr lang="ro-RO" sz="1800" dirty="0" smtClean="0"/>
                  <a:t> corespondentul lui</a:t>
                </a:r>
                <a14:m>
                  <m:oMath xmlns:m="http://schemas.openxmlformats.org/officeDocument/2006/math">
                    <m:r>
                      <a:rPr lang="ro-RO" sz="1800" b="0" i="0" smtClean="0">
                        <a:latin typeface="Cambria Math"/>
                      </a:rPr>
                      <m:t> </m:t>
                    </m:r>
                    <m:d>
                      <m:dPr>
                        <m:ctrlPr>
                          <a:rPr lang="en-US" sz="1800" i="1">
                            <a:latin typeface="Cambria Math"/>
                          </a:rPr>
                        </m:ctrlPr>
                      </m:dPr>
                      <m:e>
                        <m:r>
                          <a:rPr lang="ro-RO" sz="1800" b="0" i="1">
                            <a:latin typeface="Cambria Math"/>
                          </a:rPr>
                          <m:t>𝑥</m:t>
                        </m:r>
                        <m:r>
                          <a:rPr lang="ro-RO" sz="1800" b="0" i="1">
                            <a:latin typeface="Cambria Math"/>
                          </a:rPr>
                          <m:t>,</m:t>
                        </m:r>
                        <m:r>
                          <a:rPr lang="ro-RO" sz="1800" b="0" i="1">
                            <a:latin typeface="Cambria Math"/>
                          </a:rPr>
                          <m:t>𝑦</m:t>
                        </m:r>
                      </m:e>
                    </m:d>
                  </m:oMath>
                </a14:m>
                <a:r>
                  <a:rPr lang="ro-RO" sz="1800" dirty="0"/>
                  <a:t> în </a:t>
                </a:r>
                <a:r>
                  <a:rPr lang="ro-RO" sz="1800" dirty="0" smtClean="0"/>
                  <a:t> frecvenţe</a:t>
                </a: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ro-RO" sz="1800" b="0" i="1">
                              <a:latin typeface="Cambria Math"/>
                            </a:rPr>
                            <m:t>𝑅</m:t>
                          </m:r>
                        </m:e>
                        <m:sub>
                          <m:r>
                            <a:rPr lang="ro-RO" sz="1800" b="0" i="1">
                              <a:latin typeface="Cambria Math"/>
                            </a:rPr>
                            <m:t>𝑊</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r>
                        <a:rPr lang="ro-RO" sz="1800" b="0" i="1">
                          <a:latin typeface="Cambria Math"/>
                        </a:rPr>
                        <m:t>=</m:t>
                      </m:r>
                      <m:f>
                        <m:fPr>
                          <m:ctrlPr>
                            <a:rPr lang="en-US" sz="1800" i="1">
                              <a:latin typeface="Cambria Math"/>
                            </a:rPr>
                          </m:ctrlPr>
                        </m:fPr>
                        <m:num>
                          <m:acc>
                            <m:accPr>
                              <m:chr m:val="̅"/>
                              <m:ctrlPr>
                                <a:rPr lang="en-US" sz="1800" i="1">
                                  <a:latin typeface="Cambria Math"/>
                                </a:rPr>
                              </m:ctrlPr>
                            </m:acc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acc>
                        </m:num>
                        <m:den>
                          <m:sSup>
                            <m:sSupPr>
                              <m:ctrlPr>
                                <a:rPr lang="en-US" sz="1800" i="1">
                                  <a:latin typeface="Cambria Math"/>
                                </a:rPr>
                              </m:ctrlPr>
                            </m:sSupPr>
                            <m:e>
                              <m:d>
                                <m:dPr>
                                  <m:begChr m:val="|"/>
                                  <m:endChr m:val="|"/>
                                  <m:ctrlPr>
                                    <a:rPr lang="en-US" sz="1800" i="1">
                                      <a:latin typeface="Cambria Math"/>
                                    </a:rPr>
                                  </m:ctrlPr>
                                </m:d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d>
                            </m:e>
                            <m:sup>
                              <m:r>
                                <a:rPr lang="ro-RO" sz="1800" b="0" i="1">
                                  <a:latin typeface="Cambria Math"/>
                                </a:rPr>
                                <m:t>2</m:t>
                              </m:r>
                            </m:sup>
                          </m:sSup>
                          <m:r>
                            <a:rPr lang="ro-RO" sz="1800" b="0" i="1">
                              <a:latin typeface="Cambria Math"/>
                            </a:rPr>
                            <m:t>+</m:t>
                          </m:r>
                          <m:d>
                            <m:dPr>
                              <m:begChr m:val="["/>
                              <m:endChr m:val="]"/>
                              <m:ctrlPr>
                                <a:rPr lang="en-US" sz="1800" i="1">
                                  <a:latin typeface="Cambria Math"/>
                                </a:rPr>
                              </m:ctrlPr>
                            </m:dPr>
                            <m:e>
                              <m:f>
                                <m:fPr>
                                  <m:ctrlPr>
                                    <a:rPr lang="en-US" sz="1800" i="1">
                                      <a:latin typeface="Cambria Math"/>
                                    </a:rPr>
                                  </m:ctrlPr>
                                </m:fPr>
                                <m:num>
                                  <m:sSub>
                                    <m:sSubPr>
                                      <m:ctrlPr>
                                        <a:rPr lang="en-US" sz="1800" i="1">
                                          <a:latin typeface="Cambria Math"/>
                                        </a:rPr>
                                      </m:ctrlPr>
                                    </m:sSubPr>
                                    <m:e>
                                      <m:r>
                                        <a:rPr lang="ro-RO" sz="1800" b="0" i="1">
                                          <a:latin typeface="Cambria Math"/>
                                        </a:rPr>
                                        <m:t>𝑆</m:t>
                                      </m:r>
                                    </m:e>
                                    <m:sub>
                                      <m:r>
                                        <a:rPr lang="ro-RO" sz="1800" b="0" i="1">
                                          <a:latin typeface="Cambria Math"/>
                                        </a:rPr>
                                        <m:t>𝜂</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num>
                                <m:den>
                                  <m:sSub>
                                    <m:sSubPr>
                                      <m:ctrlPr>
                                        <a:rPr lang="en-US" sz="1800" i="1">
                                          <a:latin typeface="Cambria Math"/>
                                        </a:rPr>
                                      </m:ctrlPr>
                                    </m:sSubPr>
                                    <m:e>
                                      <m:r>
                                        <a:rPr lang="ro-RO" sz="1800" b="0" i="1">
                                          <a:latin typeface="Cambria Math"/>
                                        </a:rPr>
                                        <m:t>𝑆</m:t>
                                      </m:r>
                                    </m:e>
                                    <m:sub>
                                      <m:r>
                                        <a:rPr lang="ro-RO" sz="1800" b="0" i="1">
                                          <a:latin typeface="Cambria Math"/>
                                        </a:rPr>
                                        <m:t>𝑓</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den>
                              </m:f>
                            </m:e>
                          </m:d>
                        </m:den>
                      </m:f>
                    </m:oMath>
                  </m:oMathPara>
                </a14:m>
                <a:endParaRPr lang="en-US" sz="1800" dirty="0"/>
              </a:p>
              <a:p>
                <a:pPr>
                  <a:buFont typeface="Wingdings" panose="05000000000000000000" pitchFamily="2" charset="2"/>
                  <a:buChar char="q"/>
                </a:pPr>
                <a14:m>
                  <m:oMath xmlns:m="http://schemas.openxmlformats.org/officeDocument/2006/math">
                    <m:acc>
                      <m:accPr>
                        <m:chr m:val="̅"/>
                        <m:ctrlPr>
                          <a:rPr lang="en-US" sz="1800" i="1">
                            <a:latin typeface="Cambria Math"/>
                          </a:rPr>
                        </m:ctrlPr>
                      </m:acc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acc>
                  </m:oMath>
                </a14:m>
                <a:r>
                  <a:rPr lang="ro-RO" sz="1800" dirty="0"/>
                  <a:t> este conjugata transformatei </a:t>
                </a:r>
                <a14:m>
                  <m:oMath xmlns:m="http://schemas.openxmlformats.org/officeDocument/2006/math">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oMath>
                </a14:m>
                <a:r>
                  <a:rPr lang="ro-RO" sz="1800" dirty="0"/>
                  <a:t>;</a:t>
                </a:r>
                <a:endParaRPr lang="en-US" sz="1800" dirty="0"/>
              </a:p>
              <a:p>
                <a:pPr>
                  <a:buFont typeface="Wingdings" panose="05000000000000000000" pitchFamily="2" charset="2"/>
                  <a:buChar char="q"/>
                </a:pPr>
                <a14:m>
                  <m:oMath xmlns:m="http://schemas.openxmlformats.org/officeDocument/2006/math">
                    <m:sSub>
                      <m:sSubPr>
                        <m:ctrlPr>
                          <a:rPr lang="en-US" sz="1800" i="1">
                            <a:latin typeface="Cambria Math"/>
                          </a:rPr>
                        </m:ctrlPr>
                      </m:sSubPr>
                      <m:e>
                        <m:r>
                          <a:rPr lang="ro-RO" sz="1800" b="0" i="1">
                            <a:latin typeface="Cambria Math"/>
                          </a:rPr>
                          <m:t>𝑆</m:t>
                        </m:r>
                      </m:e>
                      <m:sub>
                        <m:r>
                          <a:rPr lang="ro-RO" sz="1800" b="0" i="1">
                            <a:latin typeface="Cambria Math"/>
                          </a:rPr>
                          <m:t>𝜂</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oMath>
                </a14:m>
                <a:r>
                  <a:rPr lang="ro-RO" sz="1800" dirty="0"/>
                  <a:t> este puterea spectrală a componentei zgomot, calculată în </a:t>
                </a:r>
                <a14:m>
                  <m:oMath xmlns:m="http://schemas.openxmlformats.org/officeDocument/2006/math">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oMath>
                </a14:m>
                <a:r>
                  <a:rPr lang="ro-RO" sz="1800" dirty="0"/>
                  <a:t>;</a:t>
                </a:r>
                <a:endParaRPr lang="en-US" sz="1800" dirty="0"/>
              </a:p>
              <a:p>
                <a:pPr>
                  <a:buFont typeface="Wingdings" panose="05000000000000000000" pitchFamily="2" charset="2"/>
                  <a:buChar char="q"/>
                </a:pPr>
                <a14:m>
                  <m:oMath xmlns:m="http://schemas.openxmlformats.org/officeDocument/2006/math">
                    <m:sSub>
                      <m:sSubPr>
                        <m:ctrlPr>
                          <a:rPr lang="en-US" sz="1800" i="1">
                            <a:latin typeface="Cambria Math"/>
                          </a:rPr>
                        </m:ctrlPr>
                      </m:sSubPr>
                      <m:e>
                        <m:r>
                          <a:rPr lang="ro-RO" sz="1800" b="0" i="1">
                            <a:latin typeface="Cambria Math"/>
                          </a:rPr>
                          <m:t>𝑆</m:t>
                        </m:r>
                      </m:e>
                      <m:sub>
                        <m:r>
                          <a:rPr lang="ro-RO" sz="1800" b="0" i="1">
                            <a:latin typeface="Cambria Math"/>
                          </a:rPr>
                          <m:t>𝑓</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oMath>
                </a14:m>
                <a:r>
                  <a:rPr lang="ro-RO" sz="1800" dirty="0"/>
                  <a:t> este puterea spectrală a imaginii originale, calculată în </a:t>
                </a:r>
                <a14:m>
                  <m:oMath xmlns:m="http://schemas.openxmlformats.org/officeDocument/2006/math">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oMath>
                </a14:m>
                <a:r>
                  <a:rPr lang="ro-RO" sz="1800" dirty="0"/>
                  <a:t>.</a:t>
                </a:r>
                <a:endParaRPr lang="en-US" sz="1800" dirty="0"/>
              </a:p>
              <a:p>
                <a:pPr>
                  <a:buFont typeface="Wingdings" panose="05000000000000000000" pitchFamily="2" charset="2"/>
                  <a:buChar char="q"/>
                </a:pPr>
                <a:endParaRPr lang="en-US" sz="1800" dirty="0"/>
              </a:p>
              <a:p>
                <a:pPr>
                  <a:buFont typeface="Wingdings" panose="05000000000000000000" pitchFamily="2" charset="2"/>
                  <a:buChar char="q"/>
                </a:pPr>
                <a:r>
                  <a:rPr lang="ro-RO" sz="1800" dirty="0" smtClean="0"/>
                  <a:t>Imaginea </a:t>
                </a:r>
                <a:r>
                  <a:rPr lang="ro-RO" sz="1800" dirty="0"/>
                  <a:t>restaurată este o estimare de eroare medie pătratică minimă a imaginii originale </a:t>
                </a:r>
                <a:r>
                  <a:rPr lang="ro-RO" sz="1800" i="1" dirty="0"/>
                  <a:t>f</a:t>
                </a:r>
                <a:r>
                  <a:rPr lang="ro-RO" sz="1800" dirty="0"/>
                  <a:t>, calculată </a:t>
                </a:r>
                <a:r>
                  <a:rPr lang="ro-RO" sz="1800" dirty="0" smtClean="0"/>
                  <a:t>prin,</a:t>
                </a:r>
                <a:r>
                  <a:rPr lang="en-US" sz="1800" dirty="0"/>
                  <a:t> </a:t>
                </a:r>
                <a:r>
                  <a:rPr lang="ro-RO" sz="1800" dirty="0" smtClean="0"/>
                  <a:t>pentru </a:t>
                </a:r>
                <a14:m>
                  <m:oMath xmlns:m="http://schemas.openxmlformats.org/officeDocument/2006/math">
                    <m:r>
                      <a:rPr lang="ro-RO" sz="1800" b="0" i="1">
                        <a:latin typeface="Cambria Math"/>
                      </a:rPr>
                      <m:t>1≤</m:t>
                    </m:r>
                    <m:r>
                      <a:rPr lang="ro-RO" sz="1800" b="0" i="1">
                        <a:latin typeface="Cambria Math"/>
                      </a:rPr>
                      <m:t>𝑥</m:t>
                    </m:r>
                    <m:r>
                      <a:rPr lang="ro-RO" sz="1800" b="0" i="1">
                        <a:latin typeface="Cambria Math"/>
                      </a:rPr>
                      <m:t>≤</m:t>
                    </m:r>
                    <m:r>
                      <a:rPr lang="ro-RO" sz="1800" b="0" i="1">
                        <a:latin typeface="Cambria Math"/>
                      </a:rPr>
                      <m:t>𝑁</m:t>
                    </m:r>
                    <m:r>
                      <a:rPr lang="ro-RO" sz="1800" b="0" i="1">
                        <a:latin typeface="Cambria Math"/>
                      </a:rPr>
                      <m:t>, 1≤</m:t>
                    </m:r>
                    <m:r>
                      <a:rPr lang="ro-RO" sz="1800" b="0" i="1">
                        <a:latin typeface="Cambria Math"/>
                      </a:rPr>
                      <m:t>𝑦</m:t>
                    </m:r>
                    <m:r>
                      <a:rPr lang="ro-RO" sz="1800" b="0" i="1">
                        <a:latin typeface="Cambria Math"/>
                      </a:rPr>
                      <m:t>≤</m:t>
                    </m:r>
                    <m:r>
                      <a:rPr lang="ro-RO" sz="1800" b="0" i="1">
                        <a:latin typeface="Cambria Math"/>
                      </a:rPr>
                      <m:t>𝑀</m:t>
                    </m:r>
                  </m:oMath>
                </a14:m>
                <a:r>
                  <a:rPr lang="ro-RO" sz="1800" dirty="0"/>
                  <a:t>, </a:t>
                </a:r>
                <a14:m>
                  <m:oMath xmlns:m="http://schemas.openxmlformats.org/officeDocument/2006/math">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oMath>
                </a14:m>
                <a:r>
                  <a:rPr lang="ro-RO" sz="1800" dirty="0"/>
                  <a:t> corespondentul punctului </a:t>
                </a:r>
                <a14:m>
                  <m:oMath xmlns:m="http://schemas.openxmlformats.org/officeDocument/2006/math">
                    <m:d>
                      <m:dPr>
                        <m:ctrlPr>
                          <a:rPr lang="en-US" sz="1800" i="1">
                            <a:latin typeface="Cambria Math"/>
                          </a:rPr>
                        </m:ctrlPr>
                      </m:dPr>
                      <m:e>
                        <m:r>
                          <a:rPr lang="ro-RO" sz="1800" b="0" i="1">
                            <a:latin typeface="Cambria Math"/>
                          </a:rPr>
                          <m:t>𝑥</m:t>
                        </m:r>
                        <m:r>
                          <a:rPr lang="ro-RO" sz="1800" b="0" i="1">
                            <a:latin typeface="Cambria Math"/>
                          </a:rPr>
                          <m:t>,</m:t>
                        </m:r>
                        <m:r>
                          <a:rPr lang="ro-RO" sz="1800" b="0" i="1">
                            <a:latin typeface="Cambria Math"/>
                          </a:rPr>
                          <m:t>𝑦</m:t>
                        </m:r>
                      </m:e>
                    </m:d>
                  </m:oMath>
                </a14:m>
                <a:r>
                  <a:rPr lang="ro-RO" sz="1800" dirty="0"/>
                  <a:t> în domeniul de frecvenţe,</a:t>
                </a:r>
                <a:endParaRPr lang="en-US" sz="1800"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ro-RO" sz="1800" b="0" i="1">
                              <a:latin typeface="Cambria Math"/>
                            </a:rPr>
                            <m:t>𝑓</m:t>
                          </m:r>
                        </m:e>
                      </m:acc>
                      <m:d>
                        <m:dPr>
                          <m:ctrlPr>
                            <a:rPr lang="en-US" sz="1800" i="1">
                              <a:latin typeface="Cambria Math"/>
                            </a:rPr>
                          </m:ctrlPr>
                        </m:dPr>
                        <m:e>
                          <m:r>
                            <a:rPr lang="ro-RO" sz="1800" b="0" i="1">
                              <a:latin typeface="Cambria Math"/>
                            </a:rPr>
                            <m:t>𝑥</m:t>
                          </m:r>
                          <m:r>
                            <a:rPr lang="ro-RO" sz="1800" b="0" i="1">
                              <a:latin typeface="Cambria Math"/>
                            </a:rPr>
                            <m:t>,</m:t>
                          </m:r>
                          <m:r>
                            <a:rPr lang="ro-RO" sz="1800" b="0" i="1">
                              <a:latin typeface="Cambria Math"/>
                            </a:rPr>
                            <m:t>𝑦</m:t>
                          </m:r>
                        </m:e>
                      </m:d>
                      <m:r>
                        <a:rPr lang="ro-RO" sz="1800" b="0" i="1">
                          <a:latin typeface="Cambria Math"/>
                        </a:rPr>
                        <m:t>=</m:t>
                      </m:r>
                      <m:r>
                        <a:rPr lang="ro-RO" sz="1800" b="0" i="1">
                          <a:latin typeface="Cambria Math"/>
                        </a:rPr>
                        <m:t>𝑇𝐹𝐷𝐼</m:t>
                      </m:r>
                      <m:d>
                        <m:dPr>
                          <m:ctrlPr>
                            <a:rPr lang="en-US" sz="1800" i="1">
                              <a:latin typeface="Cambria Math"/>
                            </a:rPr>
                          </m:ctrlPr>
                        </m:dPr>
                        <m:e>
                          <m:sSub>
                            <m:sSubPr>
                              <m:ctrlPr>
                                <a:rPr lang="en-US" sz="1800" i="1">
                                  <a:latin typeface="Cambria Math"/>
                                </a:rPr>
                              </m:ctrlPr>
                            </m:sSubPr>
                            <m:e>
                              <m:r>
                                <a:rPr lang="ro-RO" sz="1800" b="0" i="1">
                                  <a:latin typeface="Cambria Math"/>
                                </a:rPr>
                                <m:t>𝑅</m:t>
                              </m:r>
                            </m:e>
                            <m:sub>
                              <m:r>
                                <a:rPr lang="ro-RO" sz="1800" b="0" i="1">
                                  <a:latin typeface="Cambria Math"/>
                                </a:rPr>
                                <m:t>𝑊</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r>
                            <a:rPr lang="ro-RO" sz="1800" b="0" i="1">
                              <a:latin typeface="Cambria Math"/>
                            </a:rPr>
                            <m:t>∙</m:t>
                          </m:r>
                          <m:acc>
                            <m:accPr>
                              <m:chr m:val="̂"/>
                              <m:ctrlPr>
                                <a:rPr lang="en-US" sz="1800" i="1">
                                  <a:latin typeface="Cambria Math"/>
                                </a:rPr>
                              </m:ctrlPr>
                            </m:accPr>
                            <m:e>
                              <m:r>
                                <a:rPr lang="ro-RO" sz="1800" b="0" i="1">
                                  <a:latin typeface="Cambria Math"/>
                                </a:rPr>
                                <m:t>𝑔</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d>
                    </m:oMath>
                  </m:oMathPara>
                </a14:m>
                <a:endParaRPr lang="en-US" sz="1800" dirty="0"/>
              </a:p>
              <a:p>
                <a:pPr marL="0" indent="0">
                  <a:buNone/>
                </a:pPr>
                <a:r>
                  <a:rPr lang="ro-RO" sz="1800" dirty="0"/>
                  <a:t> </a:t>
                </a:r>
                <a:endParaRPr lang="en-US" sz="1800" dirty="0"/>
              </a:p>
              <a:p>
                <a:pPr algn="just">
                  <a:buFont typeface="Wingdings" panose="05000000000000000000" pitchFamily="2" charset="2"/>
                  <a:buChar char="q"/>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990600"/>
                <a:ext cx="8229600" cy="5592762"/>
              </a:xfrm>
              <a:blipFill rotWithShape="1">
                <a:blip r:embed="rId2"/>
                <a:stretch>
                  <a:fillRect t="-545"/>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Tree>
    <p:extLst>
      <p:ext uri="{BB962C8B-B14F-4D97-AF65-F5344CB8AC3E}">
        <p14:creationId xmlns:p14="http://schemas.microsoft.com/office/powerpoint/2010/main" val="32548216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762000"/>
                <a:ext cx="8229600" cy="5821362"/>
              </a:xfrm>
            </p:spPr>
            <p:txBody>
              <a:bodyPr/>
              <a:lstStyle/>
              <a:p>
                <a:pPr>
                  <a:buFont typeface="Wingdings" panose="05000000000000000000" pitchFamily="2" charset="2"/>
                  <a:buChar char="q"/>
                </a:pPr>
                <a:r>
                  <a:rPr lang="ro-RO" sz="1800" b="1" dirty="0" smtClean="0"/>
                  <a:t>Observaţii</a:t>
                </a:r>
                <a:endParaRPr lang="en-US" sz="1800" b="1" dirty="0"/>
              </a:p>
              <a:p>
                <a:pPr>
                  <a:buFont typeface="Wingdings" panose="05000000000000000000" pitchFamily="2" charset="2"/>
                  <a:buChar char="q"/>
                </a:pPr>
                <a:r>
                  <a:rPr lang="ro-RO" sz="1800" dirty="0"/>
                  <a:t>1. Dacă   </a:t>
                </a:r>
                <a14:m>
                  <m:oMath xmlns:m="http://schemas.openxmlformats.org/officeDocument/2006/math">
                    <m:sSub>
                      <m:sSubPr>
                        <m:ctrlPr>
                          <a:rPr lang="en-US" sz="1800" i="1">
                            <a:latin typeface="Cambria Math"/>
                          </a:rPr>
                        </m:ctrlPr>
                      </m:sSubPr>
                      <m:e>
                        <m:r>
                          <a:rPr lang="ro-RO" sz="1800" b="0" i="1">
                            <a:latin typeface="Cambria Math"/>
                          </a:rPr>
                          <m:t>𝑆</m:t>
                        </m:r>
                      </m:e>
                      <m:sub>
                        <m:r>
                          <a:rPr lang="ro-RO" sz="1800" b="0" i="1">
                            <a:latin typeface="Cambria Math"/>
                          </a:rPr>
                          <m:t>𝜂</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r>
                      <a:rPr lang="ro-RO" sz="1800" b="0" i="1">
                        <a:latin typeface="Cambria Math"/>
                      </a:rPr>
                      <m:t>=0</m:t>
                    </m:r>
                  </m:oMath>
                </a14:m>
                <a:r>
                  <a:rPr lang="ro-RO" sz="1800" dirty="0"/>
                  <a:t>, relaţia </a:t>
                </a:r>
                <a:r>
                  <a:rPr lang="ro-RO" sz="1800" dirty="0" smtClean="0"/>
                  <a:t>defineşte </a:t>
                </a:r>
                <a:r>
                  <a:rPr lang="ro-RO" sz="1800" dirty="0"/>
                  <a:t>filtrul invers,</a:t>
                </a: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ro-RO" sz="1800" b="0" i="1">
                              <a:latin typeface="Cambria Math"/>
                            </a:rPr>
                            <m:t>𝑅</m:t>
                          </m:r>
                        </m:e>
                        <m:sub>
                          <m:r>
                            <a:rPr lang="ro-RO" sz="1800" b="0" i="1">
                              <a:latin typeface="Cambria Math"/>
                            </a:rPr>
                            <m:t>𝑊</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r>
                        <a:rPr lang="ro-RO" sz="1800" b="0" i="1">
                          <a:latin typeface="Cambria Math"/>
                        </a:rPr>
                        <m:t>=</m:t>
                      </m:r>
                      <m:f>
                        <m:fPr>
                          <m:ctrlPr>
                            <a:rPr lang="en-US" sz="1800" i="1">
                              <a:latin typeface="Cambria Math"/>
                            </a:rPr>
                          </m:ctrlPr>
                        </m:fPr>
                        <m:num>
                          <m:acc>
                            <m:accPr>
                              <m:chr m:val="̅"/>
                              <m:ctrlPr>
                                <a:rPr lang="en-US" sz="1800" i="1">
                                  <a:latin typeface="Cambria Math"/>
                                </a:rPr>
                              </m:ctrlPr>
                            </m:acc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acc>
                        </m:num>
                        <m:den>
                          <m:sSup>
                            <m:sSupPr>
                              <m:ctrlPr>
                                <a:rPr lang="en-US" sz="1800" i="1">
                                  <a:latin typeface="Cambria Math"/>
                                </a:rPr>
                              </m:ctrlPr>
                            </m:sSupPr>
                            <m:e>
                              <m:d>
                                <m:dPr>
                                  <m:begChr m:val="|"/>
                                  <m:endChr m:val="|"/>
                                  <m:ctrlPr>
                                    <a:rPr lang="en-US" sz="1800" i="1">
                                      <a:latin typeface="Cambria Math"/>
                                    </a:rPr>
                                  </m:ctrlPr>
                                </m:d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d>
                            </m:e>
                            <m:sup>
                              <m:r>
                                <a:rPr lang="ro-RO" sz="1800" b="0" i="1">
                                  <a:latin typeface="Cambria Math"/>
                                </a:rPr>
                                <m:t>2</m:t>
                              </m:r>
                            </m:sup>
                          </m:sSup>
                        </m:den>
                      </m:f>
                      <m:r>
                        <a:rPr lang="ro-RO" sz="1800" b="0" i="1">
                          <a:latin typeface="Cambria Math"/>
                        </a:rPr>
                        <m:t>=</m:t>
                      </m:r>
                      <m:f>
                        <m:fPr>
                          <m:ctrlPr>
                            <a:rPr lang="en-US" sz="1800" i="1">
                              <a:latin typeface="Cambria Math"/>
                            </a:rPr>
                          </m:ctrlPr>
                        </m:fPr>
                        <m:num>
                          <m:acc>
                            <m:accPr>
                              <m:chr m:val="̅"/>
                              <m:ctrlPr>
                                <a:rPr lang="en-US" sz="1800" i="1">
                                  <a:latin typeface="Cambria Math"/>
                                </a:rPr>
                              </m:ctrlPr>
                            </m:acc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acc>
                        </m:num>
                        <m:den>
                          <m:acc>
                            <m:accPr>
                              <m:chr m:val="̅"/>
                              <m:ctrlPr>
                                <a:rPr lang="en-US" sz="1800" i="1">
                                  <a:latin typeface="Cambria Math"/>
                                </a:rPr>
                              </m:ctrlPr>
                            </m:acc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acc>
                          <m:r>
                            <a:rPr lang="ro-RO" sz="1800" b="0" i="1">
                              <a:latin typeface="Cambria Math"/>
                            </a:rPr>
                            <m:t>∙</m:t>
                          </m:r>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den>
                      </m:f>
                      <m:r>
                        <a:rPr lang="ro-RO" sz="1800" b="0" i="1">
                          <a:latin typeface="Cambria Math"/>
                        </a:rPr>
                        <m:t>=</m:t>
                      </m:r>
                      <m:f>
                        <m:fPr>
                          <m:ctrlPr>
                            <a:rPr lang="en-US" sz="1800" i="1">
                              <a:latin typeface="Cambria Math"/>
                            </a:rPr>
                          </m:ctrlPr>
                        </m:fPr>
                        <m:num>
                          <m:r>
                            <a:rPr lang="ro-RO" sz="1800" b="0" i="1">
                              <a:latin typeface="Cambria Math"/>
                            </a:rPr>
                            <m:t>1</m:t>
                          </m:r>
                        </m:num>
                        <m:den>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den>
                      </m:f>
                    </m:oMath>
                  </m:oMathPara>
                </a14:m>
                <a:endParaRPr lang="en-US" sz="1800" dirty="0"/>
              </a:p>
              <a:p>
                <a:pPr marL="0" indent="0">
                  <a:buNone/>
                </a:pPr>
                <a:r>
                  <a:rPr lang="ro-RO" sz="1800" dirty="0"/>
                  <a:t>pentru orice </a:t>
                </a:r>
                <a14:m>
                  <m:oMath xmlns:m="http://schemas.openxmlformats.org/officeDocument/2006/math">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oMath>
                </a14:m>
                <a:r>
                  <a:rPr lang="ro-RO" sz="1800" dirty="0"/>
                  <a:t> din domeniul Fourier.</a:t>
                </a:r>
                <a:endParaRPr lang="en-US" sz="1800" dirty="0"/>
              </a:p>
              <a:p>
                <a:pPr>
                  <a:buFont typeface="Wingdings" panose="05000000000000000000" pitchFamily="2" charset="2"/>
                  <a:buChar char="q"/>
                </a:pPr>
                <a:r>
                  <a:rPr lang="ro-RO" sz="1800" dirty="0"/>
                  <a:t>2. În practică, deoarece imaginea iniţială nu este cunoscută, </a:t>
                </a:r>
                <a14:m>
                  <m:oMath xmlns:m="http://schemas.openxmlformats.org/officeDocument/2006/math">
                    <m:sSub>
                      <m:sSubPr>
                        <m:ctrlPr>
                          <a:rPr lang="en-US" sz="1800" i="1">
                            <a:latin typeface="Cambria Math"/>
                          </a:rPr>
                        </m:ctrlPr>
                      </m:sSubPr>
                      <m:e>
                        <m:r>
                          <a:rPr lang="ro-RO" sz="1800" b="0" i="1">
                            <a:latin typeface="Cambria Math"/>
                          </a:rPr>
                          <m:t>𝑆</m:t>
                        </m:r>
                      </m:e>
                      <m:sub>
                        <m:r>
                          <a:rPr lang="ro-RO" sz="1800" b="0" i="1">
                            <a:latin typeface="Cambria Math"/>
                          </a:rPr>
                          <m:t>𝑓</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oMath>
                </a14:m>
                <a:r>
                  <a:rPr lang="ro-RO" sz="1800" dirty="0"/>
                  <a:t> nu poate fi calculată. Filtrul Wiener </a:t>
                </a:r>
                <a14:m>
                  <m:oMath xmlns:m="http://schemas.openxmlformats.org/officeDocument/2006/math">
                    <m:sSub>
                      <m:sSubPr>
                        <m:ctrlPr>
                          <a:rPr lang="en-US" sz="1800" i="1">
                            <a:latin typeface="Cambria Math"/>
                          </a:rPr>
                        </m:ctrlPr>
                      </m:sSubPr>
                      <m:e>
                        <m:r>
                          <a:rPr lang="ro-RO" sz="1800" b="0" i="1">
                            <a:latin typeface="Cambria Math"/>
                          </a:rPr>
                          <m:t>𝑅</m:t>
                        </m:r>
                      </m:e>
                      <m:sub>
                        <m:r>
                          <a:rPr lang="ro-RO" sz="1800" b="0" i="1">
                            <a:latin typeface="Cambria Math"/>
                          </a:rPr>
                          <m:t>𝑊</m:t>
                        </m:r>
                      </m:sub>
                    </m:sSub>
                  </m:oMath>
                </a14:m>
                <a:r>
                  <a:rPr lang="ro-RO" sz="1800" dirty="0"/>
                  <a:t> este definit prin </a:t>
                </a: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ro-RO" sz="1800" b="0" i="1">
                              <a:latin typeface="Cambria Math"/>
                            </a:rPr>
                            <m:t>𝑅</m:t>
                          </m:r>
                        </m:e>
                        <m:sub>
                          <m:r>
                            <a:rPr lang="ro-RO" sz="1800" b="0" i="1">
                              <a:latin typeface="Cambria Math"/>
                            </a:rPr>
                            <m:t>𝑊</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r>
                        <a:rPr lang="ro-RO" sz="1800" b="0" i="1">
                          <a:latin typeface="Cambria Math"/>
                        </a:rPr>
                        <m:t>=</m:t>
                      </m:r>
                      <m:f>
                        <m:fPr>
                          <m:ctrlPr>
                            <a:rPr lang="en-US" sz="1800" i="1">
                              <a:latin typeface="Cambria Math"/>
                            </a:rPr>
                          </m:ctrlPr>
                        </m:fPr>
                        <m:num>
                          <m:acc>
                            <m:accPr>
                              <m:chr m:val="̅"/>
                              <m:ctrlPr>
                                <a:rPr lang="en-US" sz="1800" i="1">
                                  <a:latin typeface="Cambria Math"/>
                                </a:rPr>
                              </m:ctrlPr>
                            </m:acc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acc>
                        </m:num>
                        <m:den>
                          <m:sSup>
                            <m:sSupPr>
                              <m:ctrlPr>
                                <a:rPr lang="en-US" sz="1800" i="1">
                                  <a:latin typeface="Cambria Math"/>
                                </a:rPr>
                              </m:ctrlPr>
                            </m:sSupPr>
                            <m:e>
                              <m:d>
                                <m:dPr>
                                  <m:begChr m:val="|"/>
                                  <m:endChr m:val="|"/>
                                  <m:ctrlPr>
                                    <a:rPr lang="en-US" sz="1800" i="1">
                                      <a:latin typeface="Cambria Math"/>
                                    </a:rPr>
                                  </m:ctrlPr>
                                </m:d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d>
                            </m:e>
                            <m:sup>
                              <m:r>
                                <a:rPr lang="ro-RO" sz="1800" b="0" i="1">
                                  <a:latin typeface="Cambria Math"/>
                                </a:rPr>
                                <m:t>2</m:t>
                              </m:r>
                            </m:sup>
                          </m:sSup>
                          <m:r>
                            <a:rPr lang="ro-RO" sz="1800" b="0" i="1">
                              <a:latin typeface="Cambria Math"/>
                            </a:rPr>
                            <m:t>+</m:t>
                          </m:r>
                          <m:r>
                            <a:rPr lang="ro-RO" sz="1800" b="0" i="1">
                              <a:latin typeface="Cambria Math"/>
                            </a:rPr>
                            <m:t>𝐾</m:t>
                          </m:r>
                        </m:den>
                      </m:f>
                    </m:oMath>
                  </m:oMathPara>
                </a14:m>
                <a:endParaRPr lang="en-US" sz="1800" dirty="0"/>
              </a:p>
              <a:p>
                <a:pPr algn="just">
                  <a:buFont typeface="Wingdings" panose="05000000000000000000" pitchFamily="2" charset="2"/>
                  <a:buChar char="q"/>
                </a:pPr>
                <a:r>
                  <a:rPr lang="en-US" sz="1800" dirty="0" smtClean="0"/>
                  <a:t>3. </a:t>
                </a:r>
                <a:r>
                  <a:rPr lang="en-US" sz="1800" b="1" dirty="0" smtClean="0"/>
                  <a:t>M</a:t>
                </a:r>
                <a:r>
                  <a:rPr lang="ro-RO" sz="1800" b="1" dirty="0" smtClean="0"/>
                  <a:t>odalitate</a:t>
                </a:r>
                <a:r>
                  <a:rPr lang="en-US" sz="1800" b="1" dirty="0"/>
                  <a:t>a</a:t>
                </a:r>
                <a:r>
                  <a:rPr lang="en-US" sz="1800" b="1" dirty="0" smtClean="0"/>
                  <a:t> </a:t>
                </a:r>
                <a:r>
                  <a:rPr lang="en-US" sz="1800" b="1" dirty="0" err="1" smtClean="0"/>
                  <a:t>cea</a:t>
                </a:r>
                <a:r>
                  <a:rPr lang="en-US" sz="1800" b="1" dirty="0" smtClean="0"/>
                  <a:t> </a:t>
                </a:r>
                <a:r>
                  <a:rPr lang="en-US" sz="1800" b="1" dirty="0" err="1" smtClean="0"/>
                  <a:t>mai</a:t>
                </a:r>
                <a:r>
                  <a:rPr lang="en-US" sz="1800" b="1" dirty="0" smtClean="0"/>
                  <a:t> </a:t>
                </a:r>
                <a:r>
                  <a:rPr lang="en-US" sz="1800" b="1" dirty="0" err="1" smtClean="0"/>
                  <a:t>utilizat</a:t>
                </a:r>
                <a:r>
                  <a:rPr lang="ro-RO" sz="1800" b="1" dirty="0" smtClean="0"/>
                  <a:t>ă pentrul selectarea </a:t>
                </a:r>
                <a:r>
                  <a:rPr lang="en-US" sz="1800" b="1" dirty="0" err="1" smtClean="0"/>
                  <a:t>lui</a:t>
                </a:r>
                <a:r>
                  <a:rPr lang="en-US" sz="1800" b="1" dirty="0" smtClean="0"/>
                  <a:t> </a:t>
                </a:r>
                <a:r>
                  <a:rPr lang="ro-RO" sz="1800" b="1" dirty="0" smtClean="0"/>
                  <a:t>K</a:t>
                </a:r>
                <a:r>
                  <a:rPr lang="en-US" sz="1800" b="1" dirty="0" smtClean="0"/>
                  <a:t> </a:t>
                </a:r>
                <a:r>
                  <a:rPr lang="en-US" sz="1800" b="1" dirty="0" err="1" smtClean="0"/>
                  <a:t>astfel</a:t>
                </a:r>
                <a:r>
                  <a:rPr lang="en-US" sz="1800" b="1" dirty="0" smtClean="0"/>
                  <a:t> </a:t>
                </a:r>
                <a:r>
                  <a:rPr lang="ro-RO" sz="1800" b="1" dirty="0" smtClean="0"/>
                  <a:t>încât să fie </a:t>
                </a:r>
                <a:r>
                  <a:rPr lang="ro-RO" sz="1800" b="1" dirty="0"/>
                  <a:t>direct proporţional cu </a:t>
                </a:r>
                <a:r>
                  <a:rPr lang="ro-RO" sz="1800" b="1" dirty="0" smtClean="0"/>
                  <a:t>frecvenţa este</a:t>
                </a:r>
                <a:r>
                  <a:rPr lang="en-US" sz="1800" b="1" dirty="0" smtClean="0"/>
                  <a:t>:</a:t>
                </a:r>
                <a:endParaRPr lang="en-US" sz="1800" b="1" dirty="0"/>
              </a:p>
              <a:p>
                <a:pPr marL="0" indent="0">
                  <a:buNone/>
                </a:pPr>
                <a14:m>
                  <m:oMathPara xmlns:m="http://schemas.openxmlformats.org/officeDocument/2006/math">
                    <m:oMathParaPr>
                      <m:jc m:val="centerGroup"/>
                    </m:oMathParaPr>
                    <m:oMath xmlns:m="http://schemas.openxmlformats.org/officeDocument/2006/math">
                      <m:sSub>
                        <m:sSubPr>
                          <m:ctrlPr>
                            <a:rPr lang="en-US" sz="1800" b="1" i="1">
                              <a:latin typeface="Cambria Math"/>
                            </a:rPr>
                          </m:ctrlPr>
                        </m:sSubPr>
                        <m:e>
                          <m:r>
                            <a:rPr lang="ro-RO" sz="1800" b="1" i="1">
                              <a:latin typeface="Cambria Math"/>
                            </a:rPr>
                            <m:t>𝑹</m:t>
                          </m:r>
                        </m:e>
                        <m:sub>
                          <m:r>
                            <a:rPr lang="ro-RO" sz="1800" b="1" i="1">
                              <a:latin typeface="Cambria Math"/>
                            </a:rPr>
                            <m:t>𝑾</m:t>
                          </m:r>
                        </m:sub>
                      </m:sSub>
                      <m:d>
                        <m:dPr>
                          <m:ctrlPr>
                            <a:rPr lang="en-US" sz="1800" b="1" i="1">
                              <a:latin typeface="Cambria Math"/>
                            </a:rPr>
                          </m:ctrlPr>
                        </m:dPr>
                        <m:e>
                          <m:r>
                            <a:rPr lang="ro-RO" sz="1800" b="1" i="1">
                              <a:latin typeface="Cambria Math"/>
                            </a:rPr>
                            <m:t>𝒖</m:t>
                          </m:r>
                          <m:r>
                            <a:rPr lang="ro-RO" sz="1800" b="1" i="1">
                              <a:latin typeface="Cambria Math"/>
                            </a:rPr>
                            <m:t>,</m:t>
                          </m:r>
                          <m:r>
                            <a:rPr lang="ro-RO" sz="1800" b="1" i="1">
                              <a:latin typeface="Cambria Math"/>
                            </a:rPr>
                            <m:t>𝒗</m:t>
                          </m:r>
                        </m:e>
                      </m:d>
                      <m:r>
                        <a:rPr lang="ro-RO" sz="1800" b="1" i="1">
                          <a:latin typeface="Cambria Math"/>
                        </a:rPr>
                        <m:t>=</m:t>
                      </m:r>
                      <m:f>
                        <m:fPr>
                          <m:ctrlPr>
                            <a:rPr lang="en-US" sz="1800" b="1" i="1">
                              <a:latin typeface="Cambria Math"/>
                            </a:rPr>
                          </m:ctrlPr>
                        </m:fPr>
                        <m:num>
                          <m:acc>
                            <m:accPr>
                              <m:chr m:val="̅"/>
                              <m:ctrlPr>
                                <a:rPr lang="en-US" sz="1800" b="1" i="1">
                                  <a:latin typeface="Cambria Math"/>
                                </a:rPr>
                              </m:ctrlPr>
                            </m:accPr>
                            <m:e>
                              <m:acc>
                                <m:accPr>
                                  <m:chr m:val="̂"/>
                                  <m:ctrlPr>
                                    <a:rPr lang="en-US" sz="1800" b="1" i="1">
                                      <a:latin typeface="Cambria Math"/>
                                    </a:rPr>
                                  </m:ctrlPr>
                                </m:accPr>
                                <m:e>
                                  <m:r>
                                    <a:rPr lang="ro-RO" sz="1800" b="1" i="1">
                                      <a:latin typeface="Cambria Math"/>
                                    </a:rPr>
                                    <m:t>𝒉</m:t>
                                  </m:r>
                                </m:e>
                              </m:acc>
                              <m:d>
                                <m:dPr>
                                  <m:ctrlPr>
                                    <a:rPr lang="en-US" sz="1800" b="1" i="1">
                                      <a:latin typeface="Cambria Math"/>
                                    </a:rPr>
                                  </m:ctrlPr>
                                </m:dPr>
                                <m:e>
                                  <m:r>
                                    <a:rPr lang="ro-RO" sz="1800" b="1" i="1">
                                      <a:latin typeface="Cambria Math"/>
                                    </a:rPr>
                                    <m:t>𝒖</m:t>
                                  </m:r>
                                  <m:r>
                                    <a:rPr lang="ro-RO" sz="1800" b="1" i="1">
                                      <a:latin typeface="Cambria Math"/>
                                    </a:rPr>
                                    <m:t>,</m:t>
                                  </m:r>
                                  <m:r>
                                    <a:rPr lang="ro-RO" sz="1800" b="1" i="1">
                                      <a:latin typeface="Cambria Math"/>
                                    </a:rPr>
                                    <m:t>𝒗</m:t>
                                  </m:r>
                                </m:e>
                              </m:d>
                            </m:e>
                          </m:acc>
                        </m:num>
                        <m:den>
                          <m:sSup>
                            <m:sSupPr>
                              <m:ctrlPr>
                                <a:rPr lang="en-US" sz="1800" b="1" i="1">
                                  <a:latin typeface="Cambria Math"/>
                                </a:rPr>
                              </m:ctrlPr>
                            </m:sSupPr>
                            <m:e>
                              <m:d>
                                <m:dPr>
                                  <m:begChr m:val="|"/>
                                  <m:endChr m:val="|"/>
                                  <m:ctrlPr>
                                    <a:rPr lang="en-US" sz="1800" b="1" i="1">
                                      <a:latin typeface="Cambria Math"/>
                                    </a:rPr>
                                  </m:ctrlPr>
                                </m:dPr>
                                <m:e>
                                  <m:acc>
                                    <m:accPr>
                                      <m:chr m:val="̂"/>
                                      <m:ctrlPr>
                                        <a:rPr lang="en-US" sz="1800" b="1" i="1">
                                          <a:latin typeface="Cambria Math"/>
                                        </a:rPr>
                                      </m:ctrlPr>
                                    </m:accPr>
                                    <m:e>
                                      <m:r>
                                        <a:rPr lang="ro-RO" sz="1800" b="1" i="1">
                                          <a:latin typeface="Cambria Math"/>
                                        </a:rPr>
                                        <m:t>𝒉</m:t>
                                      </m:r>
                                    </m:e>
                                  </m:acc>
                                  <m:d>
                                    <m:dPr>
                                      <m:ctrlPr>
                                        <a:rPr lang="en-US" sz="1800" b="1" i="1">
                                          <a:latin typeface="Cambria Math"/>
                                        </a:rPr>
                                      </m:ctrlPr>
                                    </m:dPr>
                                    <m:e>
                                      <m:r>
                                        <a:rPr lang="ro-RO" sz="1800" b="1" i="1">
                                          <a:latin typeface="Cambria Math"/>
                                        </a:rPr>
                                        <m:t>𝒖</m:t>
                                      </m:r>
                                      <m:r>
                                        <a:rPr lang="ro-RO" sz="1800" b="1" i="1">
                                          <a:latin typeface="Cambria Math"/>
                                        </a:rPr>
                                        <m:t>,</m:t>
                                      </m:r>
                                      <m:r>
                                        <a:rPr lang="ro-RO" sz="1800" b="1" i="1">
                                          <a:latin typeface="Cambria Math"/>
                                        </a:rPr>
                                        <m:t>𝒗</m:t>
                                      </m:r>
                                    </m:e>
                                  </m:d>
                                </m:e>
                              </m:d>
                            </m:e>
                            <m:sup>
                              <m:r>
                                <a:rPr lang="ro-RO" sz="1800" b="1" i="1">
                                  <a:latin typeface="Cambria Math"/>
                                </a:rPr>
                                <m:t>𝟐</m:t>
                              </m:r>
                            </m:sup>
                          </m:sSup>
                          <m:r>
                            <a:rPr lang="ro-RO" sz="1800" b="1" i="1">
                              <a:latin typeface="Cambria Math"/>
                            </a:rPr>
                            <m:t>+</m:t>
                          </m:r>
                          <m:r>
                            <a:rPr lang="ro-RO" sz="1800" b="1" i="1">
                              <a:latin typeface="Cambria Math"/>
                            </a:rPr>
                            <m:t>𝜸</m:t>
                          </m:r>
                          <m:r>
                            <a:rPr lang="ro-RO" sz="1800" b="1" i="1">
                              <a:latin typeface="Cambria Math"/>
                            </a:rPr>
                            <m:t>∙</m:t>
                          </m:r>
                          <m:sSup>
                            <m:sSupPr>
                              <m:ctrlPr>
                                <a:rPr lang="ro-RO" sz="1800" b="1" i="1" smtClean="0">
                                  <a:latin typeface="Cambria Math"/>
                                </a:rPr>
                              </m:ctrlPr>
                            </m:sSupPr>
                            <m:e>
                              <m:d>
                                <m:dPr>
                                  <m:begChr m:val="|"/>
                                  <m:endChr m:val="|"/>
                                  <m:ctrlPr>
                                    <a:rPr lang="en-US" sz="1800" b="1" i="1">
                                      <a:latin typeface="Cambria Math"/>
                                    </a:rPr>
                                  </m:ctrlPr>
                                </m:dPr>
                                <m:e>
                                  <m:acc>
                                    <m:accPr>
                                      <m:chr m:val="̂"/>
                                      <m:ctrlPr>
                                        <a:rPr lang="en-US" sz="1800" b="1" i="1">
                                          <a:latin typeface="Cambria Math"/>
                                        </a:rPr>
                                      </m:ctrlPr>
                                    </m:accPr>
                                    <m:e>
                                      <m:r>
                                        <a:rPr lang="ro-RO" sz="1800" b="1" i="1">
                                          <a:latin typeface="Cambria Math"/>
                                        </a:rPr>
                                        <m:t>𝒑</m:t>
                                      </m:r>
                                    </m:e>
                                  </m:acc>
                                  <m:d>
                                    <m:dPr>
                                      <m:ctrlPr>
                                        <a:rPr lang="en-US" sz="1800" b="1" i="1">
                                          <a:latin typeface="Cambria Math"/>
                                        </a:rPr>
                                      </m:ctrlPr>
                                    </m:dPr>
                                    <m:e>
                                      <m:r>
                                        <a:rPr lang="ro-RO" sz="1800" b="1" i="1">
                                          <a:latin typeface="Cambria Math"/>
                                        </a:rPr>
                                        <m:t>𝒖</m:t>
                                      </m:r>
                                      <m:r>
                                        <a:rPr lang="ro-RO" sz="1800" b="1" i="1">
                                          <a:latin typeface="Cambria Math"/>
                                        </a:rPr>
                                        <m:t>,</m:t>
                                      </m:r>
                                      <m:r>
                                        <a:rPr lang="ro-RO" sz="1800" b="1" i="1">
                                          <a:latin typeface="Cambria Math"/>
                                        </a:rPr>
                                        <m:t>𝒗</m:t>
                                      </m:r>
                                    </m:e>
                                  </m:d>
                                </m:e>
                              </m:d>
                            </m:e>
                            <m:sup>
                              <m:r>
                                <a:rPr lang="en-US" sz="1800" b="1" i="1" smtClean="0">
                                  <a:latin typeface="Cambria Math"/>
                                </a:rPr>
                                <m:t>𝟐</m:t>
                              </m:r>
                            </m:sup>
                          </m:sSup>
                        </m:den>
                      </m:f>
                    </m:oMath>
                  </m:oMathPara>
                </a14:m>
                <a:endParaRPr lang="en-US" sz="1800" b="1" dirty="0"/>
              </a:p>
              <a:p>
                <a:pPr marL="0" indent="0">
                  <a:buNone/>
                </a:pPr>
                <a:r>
                  <a:rPr lang="ro-RO" sz="1800" b="1" dirty="0"/>
                  <a:t>unde </a:t>
                </a:r>
                <a14:m>
                  <m:oMath xmlns:m="http://schemas.openxmlformats.org/officeDocument/2006/math">
                    <m:r>
                      <a:rPr lang="ro-RO" sz="1800" b="1" i="1">
                        <a:latin typeface="Cambria Math"/>
                      </a:rPr>
                      <m:t>𝜸</m:t>
                    </m:r>
                  </m:oMath>
                </a14:m>
                <a:r>
                  <a:rPr lang="ro-RO" sz="1800" b="1" dirty="0"/>
                  <a:t> este factor de ajustare şi </a:t>
                </a:r>
                <a:r>
                  <a:rPr lang="ro-RO" sz="1800" b="1" i="1" dirty="0"/>
                  <a:t>p</a:t>
                </a:r>
                <a:r>
                  <a:rPr lang="ro-RO" sz="1800" b="1" dirty="0"/>
                  <a:t> este un criteriu dat. Alegerea cea mai des utilizată a criteriului </a:t>
                </a:r>
                <a:r>
                  <a:rPr lang="ro-RO" sz="1800" b="1" i="1" dirty="0"/>
                  <a:t>p</a:t>
                </a:r>
                <a:r>
                  <a:rPr lang="ro-RO" sz="1800" b="1" dirty="0"/>
                  <a:t> este filtrul Laplace cu masca </a:t>
                </a:r>
                <a14:m>
                  <m:oMath xmlns:m="http://schemas.openxmlformats.org/officeDocument/2006/math">
                    <m:r>
                      <a:rPr lang="ro-RO" sz="1800" b="1" i="1">
                        <a:latin typeface="Cambria Math"/>
                      </a:rPr>
                      <m:t>𝒑</m:t>
                    </m:r>
                    <m:r>
                      <a:rPr lang="ro-RO" sz="1800" b="1" i="1">
                        <a:latin typeface="Cambria Math"/>
                      </a:rPr>
                      <m:t>=</m:t>
                    </m:r>
                    <m:d>
                      <m:dPr>
                        <m:begChr m:val="["/>
                        <m:endChr m:val="]"/>
                        <m:ctrlPr>
                          <a:rPr lang="en-US" sz="1800" b="1" i="1">
                            <a:latin typeface="Cambria Math"/>
                          </a:rPr>
                        </m:ctrlPr>
                      </m:dPr>
                      <m:e>
                        <m:m>
                          <m:mPr>
                            <m:mcs>
                              <m:mc>
                                <m:mcPr>
                                  <m:count m:val="3"/>
                                  <m:mcJc m:val="center"/>
                                </m:mcPr>
                              </m:mc>
                            </m:mcs>
                            <m:ctrlPr>
                              <a:rPr lang="en-US" sz="1800" b="1" i="1">
                                <a:latin typeface="Cambria Math"/>
                              </a:rPr>
                            </m:ctrlPr>
                          </m:mPr>
                          <m:mr>
                            <m:e>
                              <m:r>
                                <a:rPr lang="ro-RO" sz="1800" b="1" i="1">
                                  <a:latin typeface="Cambria Math"/>
                                </a:rPr>
                                <m:t>𝟎</m:t>
                              </m:r>
                            </m:e>
                            <m:e>
                              <m:r>
                                <a:rPr lang="ro-RO" sz="1800" b="1" i="1">
                                  <a:latin typeface="Cambria Math"/>
                                </a:rPr>
                                <m:t>−</m:t>
                              </m:r>
                              <m:r>
                                <a:rPr lang="ro-RO" sz="1800" b="1" i="1">
                                  <a:latin typeface="Cambria Math"/>
                                </a:rPr>
                                <m:t>𝟏</m:t>
                              </m:r>
                            </m:e>
                            <m:e>
                              <m:r>
                                <a:rPr lang="ro-RO" sz="1800" b="1" i="1">
                                  <a:latin typeface="Cambria Math"/>
                                </a:rPr>
                                <m:t>𝟎</m:t>
                              </m:r>
                            </m:e>
                          </m:mr>
                          <m:mr>
                            <m:e>
                              <m:r>
                                <a:rPr lang="ro-RO" sz="1800" b="1" i="1">
                                  <a:latin typeface="Cambria Math"/>
                                </a:rPr>
                                <m:t>−</m:t>
                              </m:r>
                              <m:r>
                                <a:rPr lang="ro-RO" sz="1800" b="1" i="1">
                                  <a:latin typeface="Cambria Math"/>
                                </a:rPr>
                                <m:t>𝟏</m:t>
                              </m:r>
                            </m:e>
                            <m:e>
                              <m:r>
                                <a:rPr lang="ro-RO" sz="1800" b="1" i="1">
                                  <a:latin typeface="Cambria Math"/>
                                </a:rPr>
                                <m:t>𝟒</m:t>
                              </m:r>
                            </m:e>
                            <m:e>
                              <m:r>
                                <a:rPr lang="ro-RO" sz="1800" b="1" i="1">
                                  <a:latin typeface="Cambria Math"/>
                                </a:rPr>
                                <m:t>−</m:t>
                              </m:r>
                              <m:r>
                                <a:rPr lang="ro-RO" sz="1800" b="1" i="1">
                                  <a:latin typeface="Cambria Math"/>
                                </a:rPr>
                                <m:t>𝟏</m:t>
                              </m:r>
                            </m:e>
                          </m:mr>
                          <m:mr>
                            <m:e>
                              <m:r>
                                <a:rPr lang="ro-RO" sz="1800" b="1" i="1">
                                  <a:latin typeface="Cambria Math"/>
                                </a:rPr>
                                <m:t>𝟎</m:t>
                              </m:r>
                            </m:e>
                            <m:e>
                              <m:r>
                                <a:rPr lang="ro-RO" sz="1800" b="1" i="1">
                                  <a:latin typeface="Cambria Math"/>
                                </a:rPr>
                                <m:t>−</m:t>
                              </m:r>
                              <m:r>
                                <a:rPr lang="ro-RO" sz="1800" b="1" i="1">
                                  <a:latin typeface="Cambria Math"/>
                                </a:rPr>
                                <m:t>𝟏</m:t>
                              </m:r>
                            </m:e>
                            <m:e>
                              <m:r>
                                <a:rPr lang="ro-RO" sz="1800" b="1" i="1">
                                  <a:latin typeface="Cambria Math"/>
                                </a:rPr>
                                <m:t>𝟎</m:t>
                              </m:r>
                            </m:e>
                          </m:mr>
                        </m:m>
                      </m:e>
                    </m:d>
                  </m:oMath>
                </a14:m>
                <a:endParaRPr lang="en-US" sz="1800" b="1" dirty="0"/>
              </a:p>
              <a:p>
                <a:pPr algn="just">
                  <a:buFont typeface="Wingdings" panose="05000000000000000000" pitchFamily="2" charset="2"/>
                  <a:buChar char="q"/>
                </a:pPr>
                <a:endParaRPr lang="en-US" sz="1800" b="1"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762000"/>
                <a:ext cx="8229600" cy="5821362"/>
              </a:xfrm>
              <a:blipFill rotWithShape="1">
                <a:blip r:embed="rId2"/>
                <a:stretch>
                  <a:fillRect l="-593" t="-524" r="-593" b="-209"/>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Tree>
    <p:extLst>
      <p:ext uri="{BB962C8B-B14F-4D97-AF65-F5344CB8AC3E}">
        <p14:creationId xmlns:p14="http://schemas.microsoft.com/office/powerpoint/2010/main" val="1192781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762000"/>
                <a:ext cx="8229600" cy="5821362"/>
              </a:xfrm>
            </p:spPr>
            <p:txBody>
              <a:bodyPr/>
              <a:lstStyle/>
              <a:p>
                <a:pPr algn="just">
                  <a:buFont typeface="Wingdings" panose="05000000000000000000" pitchFamily="2" charset="2"/>
                  <a:buChar char="q"/>
                </a:pPr>
                <a:r>
                  <a:rPr lang="ro-RO" sz="1800" dirty="0"/>
                  <a:t>În figura a este prezentată o imagine degradată motion blur în caz continuu cu </a:t>
                </a:r>
                <a14:m>
                  <m:oMath xmlns:m="http://schemas.openxmlformats.org/officeDocument/2006/math">
                    <m:r>
                      <a:rPr lang="ro-RO" sz="1800" i="1">
                        <a:latin typeface="Cambria Math"/>
                      </a:rPr>
                      <m:t>𝑎</m:t>
                    </m:r>
                    <m:r>
                      <a:rPr lang="ro-RO" sz="1800" i="1">
                        <a:latin typeface="Cambria Math"/>
                      </a:rPr>
                      <m:t>=0, </m:t>
                    </m:r>
                    <m:r>
                      <a:rPr lang="ro-RO" sz="1800" i="1">
                        <a:latin typeface="Cambria Math"/>
                      </a:rPr>
                      <m:t>𝑏</m:t>
                    </m:r>
                    <m:r>
                      <a:rPr lang="ro-RO" sz="1800" i="1">
                        <a:latin typeface="Cambria Math"/>
                      </a:rPr>
                      <m:t>=0.0015</m:t>
                    </m:r>
                  </m:oMath>
                </a14:m>
                <a:r>
                  <a:rPr lang="ro-RO" sz="1800" dirty="0"/>
                  <a:t> și funcția </a:t>
                </a:r>
                <a14:m>
                  <m:oMath xmlns:m="http://schemas.openxmlformats.org/officeDocument/2006/math">
                    <m:r>
                      <a:rPr lang="en-US" sz="1800" i="1">
                        <a:latin typeface="Cambria Math"/>
                      </a:rPr>
                      <m:t> </m:t>
                    </m:r>
                    <m:acc>
                      <m:accPr>
                        <m:chr m:val="̂"/>
                        <m:ctrlPr>
                          <a:rPr lang="en-US" sz="1800" i="1">
                            <a:latin typeface="Cambria Math"/>
                          </a:rPr>
                        </m:ctrlPr>
                      </m:accPr>
                      <m:e>
                        <m:r>
                          <a:rPr lang="en-US" sz="1800" i="1">
                            <a:latin typeface="Cambria Math"/>
                          </a:rPr>
                          <m:t>h</m:t>
                        </m:r>
                      </m:e>
                    </m:acc>
                    <m:d>
                      <m:dPr>
                        <m:ctrlPr>
                          <a:rPr lang="en-US" sz="1800" i="1">
                            <a:latin typeface="Cambria Math"/>
                          </a:rPr>
                        </m:ctrlPr>
                      </m:dPr>
                      <m:e>
                        <m:r>
                          <a:rPr lang="en-US" sz="1800" i="1">
                            <a:latin typeface="Cambria Math"/>
                          </a:rPr>
                          <m:t>𝑛</m:t>
                        </m:r>
                        <m:r>
                          <a:rPr lang="en-US" sz="1800" i="1">
                            <a:latin typeface="Cambria Math"/>
                          </a:rPr>
                          <m:t>,</m:t>
                        </m:r>
                        <m:r>
                          <a:rPr lang="en-US" sz="1800" i="1">
                            <a:latin typeface="Cambria Math"/>
                          </a:rPr>
                          <m:t>𝑚</m:t>
                        </m:r>
                      </m:e>
                    </m:d>
                    <m:r>
                      <a:rPr lang="en-US" sz="1800" i="1">
                        <a:latin typeface="Cambria Math"/>
                      </a:rPr>
                      <m:t>=</m:t>
                    </m:r>
                    <m:f>
                      <m:fPr>
                        <m:ctrlPr>
                          <a:rPr lang="en-US" sz="1800" i="1">
                            <a:latin typeface="Cambria Math"/>
                          </a:rPr>
                        </m:ctrlPr>
                      </m:fPr>
                      <m:num>
                        <m:r>
                          <a:rPr lang="en-US" sz="1800" i="1">
                            <a:latin typeface="Cambria Math"/>
                          </a:rPr>
                          <m:t>𝑇</m:t>
                        </m:r>
                        <m:r>
                          <a:rPr lang="en-US" sz="1800" i="1">
                            <a:latin typeface="Cambria Math"/>
                          </a:rPr>
                          <m:t>∙</m:t>
                        </m:r>
                        <m:r>
                          <a:rPr lang="en-US" sz="1800" i="1">
                            <a:latin typeface="Cambria Math"/>
                          </a:rPr>
                          <m:t>𝑠𝑖𝑛</m:t>
                        </m:r>
                        <m:d>
                          <m:dPr>
                            <m:ctrlPr>
                              <a:rPr lang="en-US" sz="1800" i="1">
                                <a:latin typeface="Cambria Math"/>
                              </a:rPr>
                            </m:ctrlPr>
                          </m:dPr>
                          <m:e>
                            <m:r>
                              <a:rPr lang="en-US" sz="1800" i="1">
                                <a:latin typeface="Cambria Math"/>
                              </a:rPr>
                              <m:t>𝜋</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e>
                        </m:d>
                      </m:num>
                      <m:den>
                        <m:r>
                          <a:rPr lang="en-US" sz="1800" i="1">
                            <a:latin typeface="Cambria Math"/>
                          </a:rPr>
                          <m:t>𝜋</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den>
                    </m:f>
                    <m:r>
                      <a:rPr lang="en-US" sz="1800" i="1">
                        <a:latin typeface="Cambria Math"/>
                      </a:rPr>
                      <m:t>𝑒𝑥𝑝</m:t>
                    </m:r>
                    <m:d>
                      <m:dPr>
                        <m:begChr m:val="{"/>
                        <m:endChr m:val="}"/>
                        <m:ctrlPr>
                          <a:rPr lang="en-US" sz="1800" i="1">
                            <a:latin typeface="Cambria Math"/>
                          </a:rPr>
                        </m:ctrlPr>
                      </m:dPr>
                      <m:e>
                        <m:r>
                          <a:rPr lang="en-US" sz="1800" i="1">
                            <a:latin typeface="Cambria Math"/>
                          </a:rPr>
                          <m:t>−</m:t>
                        </m:r>
                        <m:r>
                          <a:rPr lang="en-US" sz="1800" i="1">
                            <a:latin typeface="Cambria Math"/>
                          </a:rPr>
                          <m:t>𝜋</m:t>
                        </m:r>
                        <m:r>
                          <a:rPr lang="en-US" sz="1800" i="1">
                            <a:latin typeface="Cambria Math"/>
                          </a:rPr>
                          <m:t>∙</m:t>
                        </m:r>
                        <m:r>
                          <a:rPr lang="en-US" sz="1800" i="1">
                            <a:latin typeface="Cambria Math"/>
                          </a:rPr>
                          <m:t>𝑖</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e>
                    </m:d>
                  </m:oMath>
                </a14:m>
                <a:r>
                  <a:rPr lang="ro-RO" sz="1800" dirty="0"/>
                  <a:t> și aditiv cu zgomot distribuit </a:t>
                </a:r>
                <a14:m>
                  <m:oMath xmlns:m="http://schemas.openxmlformats.org/officeDocument/2006/math">
                    <m:r>
                      <a:rPr lang="ro-RO" sz="1800" b="0" i="1">
                        <a:latin typeface="Cambria Math"/>
                      </a:rPr>
                      <m:t>𝑁</m:t>
                    </m:r>
                    <m:d>
                      <m:dPr>
                        <m:ctrlPr>
                          <a:rPr lang="en-US" sz="1800" i="1">
                            <a:latin typeface="Cambria Math"/>
                          </a:rPr>
                        </m:ctrlPr>
                      </m:dPr>
                      <m:e>
                        <m:r>
                          <a:rPr lang="ro-RO" sz="1800" b="0" i="1">
                            <a:latin typeface="Cambria Math"/>
                          </a:rPr>
                          <m:t>0,</m:t>
                        </m:r>
                        <m:sSup>
                          <m:sSupPr>
                            <m:ctrlPr>
                              <a:rPr lang="en-US" sz="1800" i="1">
                                <a:latin typeface="Cambria Math"/>
                              </a:rPr>
                            </m:ctrlPr>
                          </m:sSupPr>
                          <m:e>
                            <m:r>
                              <a:rPr lang="ro-RO" sz="1800" b="0" i="1">
                                <a:latin typeface="Cambria Math"/>
                              </a:rPr>
                              <m:t>𝜎</m:t>
                            </m:r>
                          </m:e>
                          <m:sup>
                            <m:r>
                              <a:rPr lang="ro-RO" sz="1800" b="0" i="1">
                                <a:latin typeface="Cambria Math"/>
                              </a:rPr>
                              <m:t>2</m:t>
                            </m:r>
                          </m:sup>
                        </m:sSup>
                      </m:e>
                    </m:d>
                    <m:r>
                      <a:rPr lang="ro-RO" sz="1800" b="0" i="1">
                        <a:latin typeface="Cambria Math"/>
                      </a:rPr>
                      <m:t>, </m:t>
                    </m:r>
                    <m:r>
                      <a:rPr lang="ro-RO" sz="1800" b="0" i="1">
                        <a:latin typeface="Cambria Math"/>
                      </a:rPr>
                      <m:t>𝜎</m:t>
                    </m:r>
                    <m:r>
                      <a:rPr lang="ro-RO" sz="1800" b="0" i="1">
                        <a:latin typeface="Cambria Math"/>
                      </a:rPr>
                      <m:t>=15</m:t>
                    </m:r>
                  </m:oMath>
                </a14:m>
                <a:r>
                  <a:rPr lang="ro-RO" sz="1800" dirty="0"/>
                  <a:t> (componenta de degradare zgomot este dominantă).  În figura </a:t>
                </a:r>
                <a:r>
                  <a:rPr lang="ro-RO" sz="1800" dirty="0" smtClean="0"/>
                  <a:t>b </a:t>
                </a:r>
                <a:r>
                  <a:rPr lang="ro-RO" sz="1800" dirty="0"/>
                  <a:t>este prezentată imaginea restaurată prin aplicarea filtrului Wiener cu </a:t>
                </a:r>
                <a14:m>
                  <m:oMath xmlns:m="http://schemas.openxmlformats.org/officeDocument/2006/math">
                    <m:r>
                      <a:rPr lang="ro-RO" sz="1800" b="0" i="1">
                        <a:latin typeface="Cambria Math"/>
                      </a:rPr>
                      <m:t>𝛾</m:t>
                    </m:r>
                    <m:r>
                      <a:rPr lang="ro-RO" sz="1800" b="0" i="1">
                        <a:latin typeface="Cambria Math"/>
                      </a:rPr>
                      <m:t>=0.8</m:t>
                    </m:r>
                  </m:oMath>
                </a14:m>
                <a:r>
                  <a:rPr lang="ro-RO" sz="1800" dirty="0"/>
                  <a:t>. </a:t>
                </a:r>
                <a:r>
                  <a:rPr lang="ro-RO" sz="1800" dirty="0" smtClean="0"/>
                  <a:t>În procesul de restaurare a fost aplicată scalarea pe </a:t>
                </a:r>
                <a:r>
                  <a:rPr lang="en-US" sz="1800" dirty="0" smtClean="0"/>
                  <a:t>{0,1,…,255}.</a:t>
                </a:r>
                <a:endParaRPr lang="en-US" sz="1800" dirty="0"/>
              </a:p>
              <a:p>
                <a:pPr algn="just">
                  <a:buFont typeface="Wingdings" panose="05000000000000000000" pitchFamily="2" charset="2"/>
                  <a:buChar char="q"/>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762000"/>
                <a:ext cx="8229600" cy="5821362"/>
              </a:xfrm>
              <a:blipFill rotWithShape="1">
                <a:blip r:embed="rId2"/>
                <a:stretch>
                  <a:fillRect t="-524" r="-593"/>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pic>
        <p:nvPicPr>
          <p:cNvPr id="22" name="Picture 21"/>
          <p:cNvPicPr/>
          <p:nvPr/>
        </p:nvPicPr>
        <p:blipFill rotWithShape="1">
          <a:blip r:embed="rId3"/>
          <a:srcRect l="29487" t="29077" r="26602" b="20467"/>
          <a:stretch/>
        </p:blipFill>
        <p:spPr bwMode="auto">
          <a:xfrm>
            <a:off x="1350135" y="2590800"/>
            <a:ext cx="6172200" cy="403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5155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762000"/>
                <a:ext cx="8229600" cy="5821362"/>
              </a:xfrm>
            </p:spPr>
            <p:txBody>
              <a:bodyPr/>
              <a:lstStyle/>
              <a:p>
                <a:pPr algn="just">
                  <a:buFont typeface="Wingdings" panose="05000000000000000000" pitchFamily="2" charset="2"/>
                  <a:buChar char="q"/>
                </a:pPr>
                <a:r>
                  <a:rPr lang="ro-RO" sz="1800" dirty="0" smtClean="0"/>
                  <a:t>În </a:t>
                </a:r>
                <a:r>
                  <a:rPr lang="ro-RO" sz="1800" dirty="0"/>
                  <a:t>figura </a:t>
                </a:r>
                <a:r>
                  <a:rPr lang="ro-RO" sz="1800" dirty="0" smtClean="0"/>
                  <a:t>a </a:t>
                </a:r>
                <a:r>
                  <a:rPr lang="ro-RO" sz="1800" dirty="0"/>
                  <a:t>este prezentată o imagine degradată motion blur în caz continuu cu </a:t>
                </a:r>
                <a14:m>
                  <m:oMath xmlns:m="http://schemas.openxmlformats.org/officeDocument/2006/math">
                    <m:r>
                      <a:rPr lang="ro-RO" sz="1800" b="0" i="1">
                        <a:latin typeface="Cambria Math"/>
                      </a:rPr>
                      <m:t>𝑎</m:t>
                    </m:r>
                    <m:r>
                      <a:rPr lang="ro-RO" sz="1800" b="0" i="1">
                        <a:latin typeface="Cambria Math"/>
                      </a:rPr>
                      <m:t>=0, </m:t>
                    </m:r>
                    <m:r>
                      <a:rPr lang="ro-RO" sz="1800" b="0" i="1">
                        <a:latin typeface="Cambria Math"/>
                      </a:rPr>
                      <m:t>𝑏</m:t>
                    </m:r>
                    <m:r>
                      <a:rPr lang="ro-RO" sz="1800" b="0" i="1">
                        <a:latin typeface="Cambria Math"/>
                      </a:rPr>
                      <m:t>=0.0015</m:t>
                    </m:r>
                  </m:oMath>
                </a14:m>
                <a:r>
                  <a:rPr lang="ro-RO" sz="1800" dirty="0" smtClean="0"/>
                  <a:t> și funcția </a:t>
                </a:r>
                <a14:m>
                  <m:oMath xmlns:m="http://schemas.openxmlformats.org/officeDocument/2006/math">
                    <m:r>
                      <a:rPr lang="en-US" sz="1800" i="1">
                        <a:latin typeface="Cambria Math"/>
                      </a:rPr>
                      <m:t> </m:t>
                    </m:r>
                    <m:acc>
                      <m:accPr>
                        <m:chr m:val="̂"/>
                        <m:ctrlPr>
                          <a:rPr lang="en-US" sz="1800" i="1">
                            <a:latin typeface="Cambria Math"/>
                          </a:rPr>
                        </m:ctrlPr>
                      </m:accPr>
                      <m:e>
                        <m:r>
                          <a:rPr lang="en-US" sz="1800" i="1">
                            <a:latin typeface="Cambria Math"/>
                          </a:rPr>
                          <m:t>h</m:t>
                        </m:r>
                      </m:e>
                    </m:acc>
                    <m:d>
                      <m:dPr>
                        <m:ctrlPr>
                          <a:rPr lang="en-US" sz="1800" i="1">
                            <a:latin typeface="Cambria Math"/>
                          </a:rPr>
                        </m:ctrlPr>
                      </m:dPr>
                      <m:e>
                        <m:r>
                          <a:rPr lang="en-US" sz="1800" i="1">
                            <a:latin typeface="Cambria Math"/>
                          </a:rPr>
                          <m:t>𝑛</m:t>
                        </m:r>
                        <m:r>
                          <a:rPr lang="en-US" sz="1800" i="1">
                            <a:latin typeface="Cambria Math"/>
                          </a:rPr>
                          <m:t>,</m:t>
                        </m:r>
                        <m:r>
                          <a:rPr lang="en-US" sz="1800" i="1">
                            <a:latin typeface="Cambria Math"/>
                          </a:rPr>
                          <m:t>𝑚</m:t>
                        </m:r>
                      </m:e>
                    </m:d>
                    <m:r>
                      <a:rPr lang="en-US" sz="1800" i="1">
                        <a:latin typeface="Cambria Math"/>
                      </a:rPr>
                      <m:t>=</m:t>
                    </m:r>
                    <m:f>
                      <m:fPr>
                        <m:ctrlPr>
                          <a:rPr lang="en-US" sz="1800" i="1">
                            <a:latin typeface="Cambria Math"/>
                          </a:rPr>
                        </m:ctrlPr>
                      </m:fPr>
                      <m:num>
                        <m:r>
                          <a:rPr lang="en-US" sz="1800" i="1">
                            <a:latin typeface="Cambria Math"/>
                          </a:rPr>
                          <m:t>𝑇</m:t>
                        </m:r>
                        <m:r>
                          <a:rPr lang="en-US" sz="1800" i="1">
                            <a:latin typeface="Cambria Math"/>
                          </a:rPr>
                          <m:t>∙</m:t>
                        </m:r>
                        <m:r>
                          <a:rPr lang="en-US" sz="1800" i="1">
                            <a:latin typeface="Cambria Math"/>
                          </a:rPr>
                          <m:t>𝑠𝑖𝑛</m:t>
                        </m:r>
                        <m:d>
                          <m:dPr>
                            <m:ctrlPr>
                              <a:rPr lang="en-US" sz="1800" i="1">
                                <a:latin typeface="Cambria Math"/>
                              </a:rPr>
                            </m:ctrlPr>
                          </m:dPr>
                          <m:e>
                            <m:r>
                              <a:rPr lang="en-US" sz="1800" i="1">
                                <a:latin typeface="Cambria Math"/>
                              </a:rPr>
                              <m:t>𝜋</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e>
                        </m:d>
                      </m:num>
                      <m:den>
                        <m:r>
                          <a:rPr lang="en-US" sz="1800" i="1">
                            <a:latin typeface="Cambria Math"/>
                          </a:rPr>
                          <m:t>𝜋</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den>
                    </m:f>
                    <m:r>
                      <a:rPr lang="en-US" sz="1800" i="1">
                        <a:latin typeface="Cambria Math"/>
                      </a:rPr>
                      <m:t>𝑒𝑥𝑝</m:t>
                    </m:r>
                    <m:d>
                      <m:dPr>
                        <m:begChr m:val="{"/>
                        <m:endChr m:val="}"/>
                        <m:ctrlPr>
                          <a:rPr lang="en-US" sz="1800" i="1">
                            <a:latin typeface="Cambria Math"/>
                          </a:rPr>
                        </m:ctrlPr>
                      </m:dPr>
                      <m:e>
                        <m:r>
                          <a:rPr lang="en-US" sz="1800" i="1">
                            <a:latin typeface="Cambria Math"/>
                          </a:rPr>
                          <m:t>−</m:t>
                        </m:r>
                        <m:r>
                          <a:rPr lang="en-US" sz="1800" i="1">
                            <a:latin typeface="Cambria Math"/>
                          </a:rPr>
                          <m:t>𝜋</m:t>
                        </m:r>
                        <m:r>
                          <a:rPr lang="en-US" sz="1800" i="1">
                            <a:latin typeface="Cambria Math"/>
                          </a:rPr>
                          <m:t>∙</m:t>
                        </m:r>
                        <m:r>
                          <a:rPr lang="en-US" sz="1800" i="1">
                            <a:latin typeface="Cambria Math"/>
                          </a:rPr>
                          <m:t>𝑖</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e>
                    </m:d>
                  </m:oMath>
                </a14:m>
                <a:r>
                  <a:rPr lang="ro-RO" sz="1800" dirty="0" smtClean="0"/>
                  <a:t> </a:t>
                </a:r>
                <a:r>
                  <a:rPr lang="ro-RO" sz="1800" dirty="0"/>
                  <a:t>și aditiv cu zgomot distribuit </a:t>
                </a:r>
                <a14:m>
                  <m:oMath xmlns:m="http://schemas.openxmlformats.org/officeDocument/2006/math">
                    <m:r>
                      <a:rPr lang="ro-RO" sz="1800" b="0" i="1">
                        <a:latin typeface="Cambria Math"/>
                      </a:rPr>
                      <m:t>𝑁</m:t>
                    </m:r>
                    <m:d>
                      <m:dPr>
                        <m:ctrlPr>
                          <a:rPr lang="en-US" sz="1800" i="1">
                            <a:latin typeface="Cambria Math"/>
                          </a:rPr>
                        </m:ctrlPr>
                      </m:dPr>
                      <m:e>
                        <m:r>
                          <a:rPr lang="ro-RO" sz="1800" b="0" i="1">
                            <a:latin typeface="Cambria Math"/>
                          </a:rPr>
                          <m:t>0,</m:t>
                        </m:r>
                        <m:sSup>
                          <m:sSupPr>
                            <m:ctrlPr>
                              <a:rPr lang="en-US" sz="1800" i="1">
                                <a:latin typeface="Cambria Math"/>
                              </a:rPr>
                            </m:ctrlPr>
                          </m:sSupPr>
                          <m:e>
                            <m:r>
                              <a:rPr lang="ro-RO" sz="1800" b="0" i="1">
                                <a:latin typeface="Cambria Math"/>
                              </a:rPr>
                              <m:t>𝜎</m:t>
                            </m:r>
                          </m:e>
                          <m:sup>
                            <m:r>
                              <a:rPr lang="ro-RO" sz="1800" b="0" i="1">
                                <a:latin typeface="Cambria Math"/>
                              </a:rPr>
                              <m:t>2</m:t>
                            </m:r>
                          </m:sup>
                        </m:sSup>
                      </m:e>
                    </m:d>
                    <m:r>
                      <a:rPr lang="ro-RO" sz="1800" b="0" i="1">
                        <a:latin typeface="Cambria Math"/>
                      </a:rPr>
                      <m:t>, </m:t>
                    </m:r>
                    <m:r>
                      <a:rPr lang="ro-RO" sz="1800" b="0" i="1">
                        <a:latin typeface="Cambria Math"/>
                      </a:rPr>
                      <m:t>𝜎</m:t>
                    </m:r>
                    <m:r>
                      <a:rPr lang="ro-RO" sz="1800" b="0" i="1">
                        <a:latin typeface="Cambria Math"/>
                      </a:rPr>
                      <m:t>=5</m:t>
                    </m:r>
                  </m:oMath>
                </a14:m>
                <a:r>
                  <a:rPr lang="ro-RO" sz="1800" dirty="0"/>
                  <a:t> (componenta de degradare </a:t>
                </a:r>
                <a:r>
                  <a:rPr lang="ro-RO" sz="1800" dirty="0" smtClean="0"/>
                  <a:t>de tip mișcare este </a:t>
                </a:r>
                <a:r>
                  <a:rPr lang="ro-RO" sz="1800" dirty="0"/>
                  <a:t>dominantă).  În figura </a:t>
                </a:r>
                <a:r>
                  <a:rPr lang="ro-RO" sz="1800" dirty="0" smtClean="0"/>
                  <a:t>b </a:t>
                </a:r>
                <a:r>
                  <a:rPr lang="ro-RO" sz="1800" dirty="0"/>
                  <a:t>este prezentată imaginea restaurată prin aplicarea filtrului Wiener cu </a:t>
                </a:r>
                <a14:m>
                  <m:oMath xmlns:m="http://schemas.openxmlformats.org/officeDocument/2006/math">
                    <m:r>
                      <a:rPr lang="ro-RO" sz="1800" b="0" i="1">
                        <a:latin typeface="Cambria Math"/>
                      </a:rPr>
                      <m:t>𝛾</m:t>
                    </m:r>
                    <m:r>
                      <a:rPr lang="ro-RO" sz="1800" b="0" i="1">
                        <a:latin typeface="Cambria Math"/>
                      </a:rPr>
                      <m:t>=0.03</m:t>
                    </m:r>
                  </m:oMath>
                </a14:m>
                <a:r>
                  <a:rPr lang="ro-RO" sz="1800" dirty="0"/>
                  <a:t>. În procesul de restaurare a fost aplicată scalarea pe </a:t>
                </a:r>
                <a:r>
                  <a:rPr lang="en-US" sz="1800" dirty="0"/>
                  <a:t>{0,1,…,255}.</a:t>
                </a:r>
              </a:p>
              <a:p>
                <a:pPr algn="just">
                  <a:buFont typeface="Wingdings" panose="05000000000000000000" pitchFamily="2" charset="2"/>
                  <a:buChar char="q"/>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762000"/>
                <a:ext cx="8229600" cy="5821362"/>
              </a:xfrm>
              <a:blipFill rotWithShape="1">
                <a:blip r:embed="rId2"/>
                <a:stretch>
                  <a:fillRect t="-524" r="-593"/>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pic>
        <p:nvPicPr>
          <p:cNvPr id="23" name="Picture 22"/>
          <p:cNvPicPr/>
          <p:nvPr/>
        </p:nvPicPr>
        <p:blipFill rotWithShape="1">
          <a:blip r:embed="rId3"/>
          <a:srcRect l="28205" t="10262" r="25000" b="50399"/>
          <a:stretch/>
        </p:blipFill>
        <p:spPr bwMode="auto">
          <a:xfrm>
            <a:off x="1371600" y="2819400"/>
            <a:ext cx="6400799" cy="33337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7214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1000" y="457200"/>
            <a:ext cx="8534400" cy="685800"/>
          </a:xfrm>
        </p:spPr>
        <p:txBody>
          <a:bodyPr/>
          <a:lstStyle/>
          <a:p>
            <a:pPr lvl="1"/>
            <a:r>
              <a:rPr lang="ro-RO" altLang="en-US" sz="2600" b="1" dirty="0" smtClean="0">
                <a:solidFill>
                  <a:schemeClr val="bg2"/>
                </a:solidFill>
              </a:rPr>
              <a:t>I. Modelul de degradare liniar, independent de poziție</a:t>
            </a:r>
            <a:endParaRPr lang="ro-RO" sz="2600" b="1" dirty="0">
              <a:solidFill>
                <a:schemeClr val="bg2"/>
              </a:solidFill>
            </a:endParaRPr>
          </a:p>
        </p:txBody>
      </p:sp>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1295400"/>
                <a:ext cx="8229600" cy="5287962"/>
              </a:xfrm>
            </p:spPr>
            <p:txBody>
              <a:bodyPr/>
              <a:lstStyle/>
              <a:p>
                <a:pPr algn="just">
                  <a:buFont typeface="Wingdings" panose="05000000000000000000" pitchFamily="2" charset="2"/>
                  <a:buChar char="q"/>
                </a:pPr>
                <a:r>
                  <a:rPr lang="ro-RO" sz="1800" i="1" dirty="0" smtClean="0"/>
                  <a:t>În domeniul </a:t>
                </a:r>
                <a:r>
                  <a:rPr lang="ro-RO" sz="1800" i="1" dirty="0"/>
                  <a:t>spațial</a:t>
                </a:r>
                <a:r>
                  <a:rPr lang="ro-RO" sz="1800" dirty="0"/>
                  <a:t>, modelul de </a:t>
                </a:r>
                <a:r>
                  <a:rPr lang="ro-RO" sz="1800" dirty="0" smtClean="0"/>
                  <a:t>degradare liniar independent de poziție </a:t>
                </a:r>
                <a:r>
                  <a:rPr lang="ro-RO" sz="1800" dirty="0"/>
                  <a:t>este exprimat prin convoluția dintre operatorul </a:t>
                </a:r>
                <a:r>
                  <a:rPr lang="ro-RO" sz="1800" i="1" dirty="0"/>
                  <a:t>h</a:t>
                </a:r>
                <a:r>
                  <a:rPr lang="ro-RO" sz="1800" dirty="0"/>
                  <a:t> și imaginea originală </a:t>
                </a:r>
                <a:r>
                  <a:rPr lang="ro-RO" sz="1800" i="1" dirty="0"/>
                  <a:t>f</a:t>
                </a:r>
                <a:r>
                  <a:rPr lang="ro-RO" sz="1800" dirty="0"/>
                  <a:t>, urmată de adăugarea componentei zgomot aditiv </a:t>
                </a:r>
                <a14:m>
                  <m:oMath xmlns:m="http://schemas.openxmlformats.org/officeDocument/2006/math">
                    <m:r>
                      <a:rPr lang="ro-RO" sz="1800" i="1">
                        <a:latin typeface="Cambria Math"/>
                      </a:rPr>
                      <m:t>𝜂</m:t>
                    </m:r>
                  </m:oMath>
                </a14:m>
                <a:r>
                  <a:rPr lang="ro-RO" sz="1800" dirty="0"/>
                  <a:t>, cu rezultat imaginea observată </a:t>
                </a:r>
                <a:r>
                  <a:rPr lang="ro-RO" sz="1800" i="1" dirty="0"/>
                  <a:t>g</a:t>
                </a:r>
                <a:r>
                  <a:rPr lang="ro-RO" sz="1800" dirty="0"/>
                  <a:t>. Fie </a:t>
                </a:r>
                <a:r>
                  <a:rPr lang="ro-RO" sz="1800" i="1" dirty="0"/>
                  <a:t>f </a:t>
                </a:r>
                <a:r>
                  <a:rPr lang="ro-RO" sz="1800" dirty="0"/>
                  <a:t>funcție imagine de dimensiune </a:t>
                </a:r>
                <a14:m>
                  <m:oMath xmlns:m="http://schemas.openxmlformats.org/officeDocument/2006/math">
                    <m:r>
                      <a:rPr lang="ro-RO" sz="1800" i="1">
                        <a:latin typeface="Cambria Math"/>
                      </a:rPr>
                      <m:t>𝑁</m:t>
                    </m:r>
                    <m:r>
                      <a:rPr lang="ro-RO" sz="1800" i="1">
                        <a:latin typeface="Cambria Math"/>
                      </a:rPr>
                      <m:t>×</m:t>
                    </m:r>
                    <m:r>
                      <a:rPr lang="ro-RO" sz="1800" i="1">
                        <a:latin typeface="Cambria Math"/>
                      </a:rPr>
                      <m:t>𝑀</m:t>
                    </m:r>
                  </m:oMath>
                </a14:m>
                <a:r>
                  <a:rPr lang="ro-RO" sz="1800" dirty="0"/>
                  <a:t>. Pentru </a:t>
                </a:r>
                <a14:m>
                  <m:oMath xmlns:m="http://schemas.openxmlformats.org/officeDocument/2006/math">
                    <m:r>
                      <a:rPr lang="ro-RO" sz="1800" i="1">
                        <a:latin typeface="Cambria Math"/>
                      </a:rPr>
                      <m:t>1≤</m:t>
                    </m:r>
                    <m:r>
                      <a:rPr lang="ro-RO" sz="1800" i="1">
                        <a:latin typeface="Cambria Math"/>
                      </a:rPr>
                      <m:t>𝑥</m:t>
                    </m:r>
                    <m:r>
                      <a:rPr lang="ro-RO" sz="1800" i="1">
                        <a:latin typeface="Cambria Math"/>
                      </a:rPr>
                      <m:t>≤</m:t>
                    </m:r>
                    <m:r>
                      <a:rPr lang="ro-RO" sz="1800" i="1">
                        <a:latin typeface="Cambria Math"/>
                      </a:rPr>
                      <m:t>𝑁</m:t>
                    </m:r>
                    <m:r>
                      <a:rPr lang="ro-RO" sz="1800" i="1">
                        <a:latin typeface="Cambria Math"/>
                      </a:rPr>
                      <m:t>, 1≤</m:t>
                    </m:r>
                    <m:r>
                      <a:rPr lang="ro-RO" sz="1800" i="1">
                        <a:latin typeface="Cambria Math"/>
                      </a:rPr>
                      <m:t>𝑦</m:t>
                    </m:r>
                    <m:r>
                      <a:rPr lang="ro-RO" sz="1800" i="1">
                        <a:latin typeface="Cambria Math"/>
                      </a:rPr>
                      <m:t>≤</m:t>
                    </m:r>
                    <m:r>
                      <a:rPr lang="ro-RO" sz="1800" i="1">
                        <a:latin typeface="Cambria Math"/>
                      </a:rPr>
                      <m:t>𝑀</m:t>
                    </m:r>
                  </m:oMath>
                </a14:m>
                <a:r>
                  <a:rPr lang="ro-RO" sz="1800" dirty="0"/>
                  <a:t>, modelul de degradare este exprimat prin relația</a:t>
                </a:r>
                <a:endParaRPr lang="en-US" sz="1800" b="1" dirty="0"/>
              </a:p>
              <a:p>
                <a:pPr marL="0" indent="0">
                  <a:buNone/>
                </a:pPr>
                <a14:m>
                  <m:oMathPara xmlns:m="http://schemas.openxmlformats.org/officeDocument/2006/math">
                    <m:oMathParaPr>
                      <m:jc m:val="centerGroup"/>
                    </m:oMathParaPr>
                    <m:oMath xmlns:m="http://schemas.openxmlformats.org/officeDocument/2006/math">
                      <m:r>
                        <a:rPr lang="ro-RO" sz="1800" i="1">
                          <a:latin typeface="Cambria Math"/>
                        </a:rPr>
                        <m:t>𝑔</m:t>
                      </m:r>
                      <m:d>
                        <m:dPr>
                          <m:ctrlPr>
                            <a:rPr lang="en-US" sz="1800" i="1">
                              <a:latin typeface="Cambria Math"/>
                            </a:rPr>
                          </m:ctrlPr>
                        </m:dPr>
                        <m:e>
                          <m:r>
                            <a:rPr lang="ro-RO" sz="1800" i="1">
                              <a:latin typeface="Cambria Math"/>
                            </a:rPr>
                            <m:t>𝑥</m:t>
                          </m:r>
                          <m:r>
                            <a:rPr lang="ro-RO" sz="1800" i="1">
                              <a:latin typeface="Cambria Math"/>
                            </a:rPr>
                            <m:t>,</m:t>
                          </m:r>
                          <m:r>
                            <a:rPr lang="ro-RO" sz="1800" i="1">
                              <a:latin typeface="Cambria Math"/>
                            </a:rPr>
                            <m:t>𝑦</m:t>
                          </m:r>
                        </m:e>
                      </m:d>
                      <m:r>
                        <a:rPr lang="ro-RO" sz="1800" i="1">
                          <a:latin typeface="Cambria Math"/>
                        </a:rPr>
                        <m:t>=</m:t>
                      </m:r>
                      <m:d>
                        <m:dPr>
                          <m:ctrlPr>
                            <a:rPr lang="en-US" sz="1800" i="1">
                              <a:latin typeface="Cambria Math"/>
                            </a:rPr>
                          </m:ctrlPr>
                        </m:dPr>
                        <m:e>
                          <m:r>
                            <a:rPr lang="ro-RO" sz="1800" i="1">
                              <a:latin typeface="Cambria Math"/>
                            </a:rPr>
                            <m:t>h</m:t>
                          </m:r>
                          <m:r>
                            <a:rPr lang="ro-RO" sz="1800" i="1">
                              <a:latin typeface="Cambria Math"/>
                            </a:rPr>
                            <m:t>⊗</m:t>
                          </m:r>
                          <m:r>
                            <a:rPr lang="ro-RO" sz="1800" i="1">
                              <a:latin typeface="Cambria Math"/>
                            </a:rPr>
                            <m:t>𝑓</m:t>
                          </m:r>
                        </m:e>
                      </m:d>
                      <m:d>
                        <m:dPr>
                          <m:ctrlPr>
                            <a:rPr lang="en-US" sz="1800" i="1">
                              <a:latin typeface="Cambria Math"/>
                            </a:rPr>
                          </m:ctrlPr>
                        </m:dPr>
                        <m:e>
                          <m:r>
                            <a:rPr lang="ro-RO" sz="1800" i="1">
                              <a:latin typeface="Cambria Math"/>
                            </a:rPr>
                            <m:t>𝑥</m:t>
                          </m:r>
                          <m:r>
                            <a:rPr lang="ro-RO" sz="1800" i="1">
                              <a:latin typeface="Cambria Math"/>
                            </a:rPr>
                            <m:t>,</m:t>
                          </m:r>
                          <m:r>
                            <a:rPr lang="ro-RO" sz="1800" i="1">
                              <a:latin typeface="Cambria Math"/>
                            </a:rPr>
                            <m:t>𝑦</m:t>
                          </m:r>
                        </m:e>
                      </m:d>
                      <m:r>
                        <a:rPr lang="ro-RO" sz="1800" i="1">
                          <a:latin typeface="Cambria Math"/>
                        </a:rPr>
                        <m:t>+</m:t>
                      </m:r>
                      <m:r>
                        <a:rPr lang="ro-RO" sz="1800" i="1">
                          <a:latin typeface="Cambria Math"/>
                        </a:rPr>
                        <m:t>𝜂</m:t>
                      </m:r>
                      <m:d>
                        <m:dPr>
                          <m:ctrlPr>
                            <a:rPr lang="en-US" sz="1800" i="1">
                              <a:latin typeface="Cambria Math"/>
                            </a:rPr>
                          </m:ctrlPr>
                        </m:dPr>
                        <m:e>
                          <m:r>
                            <a:rPr lang="ro-RO" sz="1800" i="1">
                              <a:latin typeface="Cambria Math"/>
                            </a:rPr>
                            <m:t>𝑥</m:t>
                          </m:r>
                          <m:r>
                            <a:rPr lang="ro-RO" sz="1800" i="1">
                              <a:latin typeface="Cambria Math"/>
                            </a:rPr>
                            <m:t>,</m:t>
                          </m:r>
                          <m:r>
                            <a:rPr lang="ro-RO" sz="1800" i="1">
                              <a:latin typeface="Cambria Math"/>
                            </a:rPr>
                            <m:t>𝑦</m:t>
                          </m:r>
                        </m:e>
                      </m:d>
                    </m:oMath>
                  </m:oMathPara>
                </a14:m>
                <a:endParaRPr lang="en-US" sz="1800" b="1" dirty="0"/>
              </a:p>
              <a:p>
                <a:pPr>
                  <a:buFont typeface="Wingdings" panose="05000000000000000000" pitchFamily="2" charset="2"/>
                  <a:buChar char="q"/>
                </a:pPr>
                <a:r>
                  <a:rPr lang="ro-RO" sz="1800" dirty="0"/>
                  <a:t>Informațiile legate de componenta zgomot </a:t>
                </a:r>
                <a14:m>
                  <m:oMath xmlns:m="http://schemas.openxmlformats.org/officeDocument/2006/math">
                    <m:r>
                      <a:rPr lang="ro-RO" sz="1800" i="1">
                        <a:latin typeface="Cambria Math"/>
                      </a:rPr>
                      <m:t>𝜂</m:t>
                    </m:r>
                  </m:oMath>
                </a14:m>
                <a:r>
                  <a:rPr lang="ro-RO" sz="1800" dirty="0"/>
                  <a:t> sunt strict de natură statistică.</a:t>
                </a:r>
                <a:endParaRPr lang="en-US" sz="1800" b="1" dirty="0"/>
              </a:p>
              <a:p>
                <a:pPr>
                  <a:buFont typeface="Wingdings" panose="05000000000000000000" pitchFamily="2" charset="2"/>
                  <a:buChar char="q"/>
                </a:pPr>
                <a:r>
                  <a:rPr lang="ro-RO" sz="1800" i="1" dirty="0"/>
                  <a:t>În domeniul </a:t>
                </a:r>
                <a:r>
                  <a:rPr lang="ro-RO" sz="1800" i="1" dirty="0" smtClean="0"/>
                  <a:t>frecvențelor</a:t>
                </a:r>
                <a:r>
                  <a:rPr lang="en-US" sz="1800" i="1" dirty="0" smtClean="0"/>
                  <a:t>:</a:t>
                </a:r>
                <a:r>
                  <a:rPr lang="ro-RO" sz="1800" dirty="0" smtClean="0"/>
                  <a:t> </a:t>
                </a:r>
                <a:r>
                  <a:rPr lang="ro-RO" sz="1800" dirty="0"/>
                  <a:t>pe baza teoremei de </a:t>
                </a:r>
                <a:r>
                  <a:rPr lang="ro-RO" sz="1800" dirty="0" smtClean="0"/>
                  <a:t>convoluție rezultă</a:t>
                </a:r>
                <a:endParaRPr lang="en-US" sz="1800" b="1"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ro-RO" sz="1800" i="1">
                              <a:latin typeface="Cambria Math"/>
                            </a:rPr>
                            <m:t>𝑔</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acc>
                        <m:accPr>
                          <m:chr m:val="̂"/>
                          <m:ctrlPr>
                            <a:rPr lang="en-US" sz="1800" i="1">
                              <a:latin typeface="Cambria Math"/>
                            </a:rPr>
                          </m:ctrlPr>
                        </m:accPr>
                        <m:e>
                          <m:r>
                            <a:rPr lang="ro-RO" sz="1800" i="1">
                              <a:latin typeface="Cambria Math"/>
                            </a:rPr>
                            <m:t>h</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acc>
                        <m:accPr>
                          <m:chr m:val="̂"/>
                          <m:ctrlPr>
                            <a:rPr lang="en-US" sz="1800" i="1">
                              <a:latin typeface="Cambria Math"/>
                            </a:rPr>
                          </m:ctrlPr>
                        </m:accPr>
                        <m:e>
                          <m:r>
                            <a:rPr lang="ro-RO" sz="1800" i="1">
                              <a:latin typeface="Cambria Math"/>
                            </a:rPr>
                            <m:t>𝑓</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acc>
                        <m:accPr>
                          <m:chr m:val="̂"/>
                          <m:ctrlPr>
                            <a:rPr lang="en-US" sz="1800" i="1">
                              <a:latin typeface="Cambria Math"/>
                            </a:rPr>
                          </m:ctrlPr>
                        </m:accPr>
                        <m:e>
                          <m:r>
                            <a:rPr lang="ro-RO" sz="1800" i="1">
                              <a:latin typeface="Cambria Math"/>
                            </a:rPr>
                            <m:t>𝜂</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oMath>
                  </m:oMathPara>
                </a14:m>
                <a:endParaRPr lang="en-US" sz="1800" b="1" dirty="0"/>
              </a:p>
              <a:p>
                <a:pPr marL="0" indent="0">
                  <a:buNone/>
                </a:pPr>
                <a:r>
                  <a:rPr lang="ro-RO" sz="1800" dirty="0"/>
                  <a:t>unde </a:t>
                </a:r>
                <a14:m>
                  <m:oMath xmlns:m="http://schemas.openxmlformats.org/officeDocument/2006/math">
                    <m:r>
                      <a:rPr lang="ro-RO" sz="1800" i="1">
                        <a:latin typeface="Cambria Math"/>
                      </a:rPr>
                      <m:t>1≤</m:t>
                    </m:r>
                    <m:r>
                      <a:rPr lang="ro-RO" sz="1800" i="1">
                        <a:latin typeface="Cambria Math"/>
                      </a:rPr>
                      <m:t>𝑛</m:t>
                    </m:r>
                    <m:r>
                      <a:rPr lang="ro-RO" sz="1800" i="1">
                        <a:latin typeface="Cambria Math"/>
                      </a:rPr>
                      <m:t>≤</m:t>
                    </m:r>
                    <m:r>
                      <a:rPr lang="ro-RO" sz="1800" i="1">
                        <a:latin typeface="Cambria Math"/>
                      </a:rPr>
                      <m:t>𝑁</m:t>
                    </m:r>
                    <m:r>
                      <a:rPr lang="ro-RO" sz="1800" i="1">
                        <a:latin typeface="Cambria Math"/>
                      </a:rPr>
                      <m:t>, 1≤</m:t>
                    </m:r>
                    <m:r>
                      <a:rPr lang="ro-RO" sz="1800" i="1">
                        <a:latin typeface="Cambria Math"/>
                      </a:rPr>
                      <m:t>𝑚</m:t>
                    </m:r>
                    <m:r>
                      <a:rPr lang="ro-RO" sz="1800" i="1">
                        <a:latin typeface="Cambria Math"/>
                      </a:rPr>
                      <m:t>≤</m:t>
                    </m:r>
                    <m:r>
                      <a:rPr lang="ro-RO" sz="1800" i="1">
                        <a:latin typeface="Cambria Math"/>
                      </a:rPr>
                      <m:t>𝑀</m:t>
                    </m:r>
                  </m:oMath>
                </a14:m>
                <a:r>
                  <a:rPr lang="ro-RO" sz="1800" dirty="0"/>
                  <a:t> și </a:t>
                </a:r>
                <a14:m>
                  <m:oMath xmlns:m="http://schemas.openxmlformats.org/officeDocument/2006/math">
                    <m:acc>
                      <m:accPr>
                        <m:chr m:val="̂"/>
                        <m:ctrlPr>
                          <a:rPr lang="en-US" sz="1800" i="1">
                            <a:latin typeface="Cambria Math"/>
                          </a:rPr>
                        </m:ctrlPr>
                      </m:accPr>
                      <m:e>
                        <m:r>
                          <a:rPr lang="ro-RO" sz="1800" i="1">
                            <a:latin typeface="Cambria Math"/>
                          </a:rPr>
                          <m:t>𝑔</m:t>
                        </m:r>
                      </m:e>
                    </m:acc>
                  </m:oMath>
                </a14:m>
                <a:r>
                  <a:rPr lang="ro-RO" sz="1800" dirty="0"/>
                  <a:t>, </a:t>
                </a:r>
                <a14:m>
                  <m:oMath xmlns:m="http://schemas.openxmlformats.org/officeDocument/2006/math">
                    <m:acc>
                      <m:accPr>
                        <m:chr m:val="̂"/>
                        <m:ctrlPr>
                          <a:rPr lang="en-US" sz="1800" i="1">
                            <a:latin typeface="Cambria Math"/>
                          </a:rPr>
                        </m:ctrlPr>
                      </m:accPr>
                      <m:e>
                        <m:r>
                          <a:rPr lang="ro-RO" sz="1800" i="1">
                            <a:latin typeface="Cambria Math"/>
                          </a:rPr>
                          <m:t>h</m:t>
                        </m:r>
                      </m:e>
                    </m:acc>
                  </m:oMath>
                </a14:m>
                <a:r>
                  <a:rPr lang="ro-RO" sz="1800" dirty="0"/>
                  <a:t>, </a:t>
                </a:r>
                <a14:m>
                  <m:oMath xmlns:m="http://schemas.openxmlformats.org/officeDocument/2006/math">
                    <m:acc>
                      <m:accPr>
                        <m:chr m:val="̂"/>
                        <m:ctrlPr>
                          <a:rPr lang="en-US" sz="1800" i="1">
                            <a:latin typeface="Cambria Math"/>
                          </a:rPr>
                        </m:ctrlPr>
                      </m:accPr>
                      <m:e>
                        <m:r>
                          <a:rPr lang="ro-RO" sz="1800" i="1">
                            <a:latin typeface="Cambria Math"/>
                          </a:rPr>
                          <m:t>𝑓</m:t>
                        </m:r>
                      </m:e>
                    </m:acc>
                  </m:oMath>
                </a14:m>
                <a:r>
                  <a:rPr lang="ro-RO" sz="1800" dirty="0"/>
                  <a:t> și respetiv </a:t>
                </a:r>
                <a14:m>
                  <m:oMath xmlns:m="http://schemas.openxmlformats.org/officeDocument/2006/math">
                    <m:acc>
                      <m:accPr>
                        <m:chr m:val="̂"/>
                        <m:ctrlPr>
                          <a:rPr lang="en-US" sz="1800" i="1">
                            <a:latin typeface="Cambria Math"/>
                          </a:rPr>
                        </m:ctrlPr>
                      </m:accPr>
                      <m:e>
                        <m:r>
                          <a:rPr lang="ro-RO" sz="1800" i="1">
                            <a:latin typeface="Cambria Math"/>
                          </a:rPr>
                          <m:t>𝜂</m:t>
                        </m:r>
                      </m:e>
                    </m:acc>
                  </m:oMath>
                </a14:m>
                <a:r>
                  <a:rPr lang="ro-RO" sz="1800" dirty="0"/>
                  <a:t> desemnează reprezentările Fourier ale funcțiilor </a:t>
                </a:r>
                <a:r>
                  <a:rPr lang="ro-RO" sz="1800" i="1" dirty="0"/>
                  <a:t>g</a:t>
                </a:r>
                <a:r>
                  <a:rPr lang="ro-RO" sz="1800" dirty="0"/>
                  <a:t>, </a:t>
                </a:r>
                <a:r>
                  <a:rPr lang="ro-RO" sz="1800" i="1" dirty="0"/>
                  <a:t>h</a:t>
                </a:r>
                <a:r>
                  <a:rPr lang="ro-RO" sz="1800" dirty="0"/>
                  <a:t>, </a:t>
                </a:r>
                <a:r>
                  <a:rPr lang="ro-RO" sz="1800" i="1" dirty="0"/>
                  <a:t>f</a:t>
                </a:r>
                <a:r>
                  <a:rPr lang="ro-RO" sz="1800" dirty="0"/>
                  <a:t> și </a:t>
                </a:r>
                <a14:m>
                  <m:oMath xmlns:m="http://schemas.openxmlformats.org/officeDocument/2006/math">
                    <m:r>
                      <a:rPr lang="ro-RO" sz="1800" i="1">
                        <a:latin typeface="Cambria Math"/>
                      </a:rPr>
                      <m:t>𝜂</m:t>
                    </m:r>
                  </m:oMath>
                </a14:m>
                <a:r>
                  <a:rPr lang="ro-RO" sz="1800" dirty="0"/>
                  <a:t>. </a:t>
                </a:r>
                <a:endParaRPr lang="ro-RO" sz="1800" dirty="0" smtClean="0"/>
              </a:p>
              <a:p>
                <a:pPr marL="0" indent="0">
                  <a:buNone/>
                </a:pPr>
                <a:endParaRPr lang="en-US" sz="1800" b="1" dirty="0"/>
              </a:p>
              <a:p>
                <a:pPr algn="just">
                  <a:buFont typeface="Wingdings" panose="05000000000000000000" pitchFamily="2" charset="2"/>
                  <a:buChar char="q"/>
                </a:pPr>
                <a:r>
                  <a:rPr lang="ro-RO" sz="1800" dirty="0"/>
                  <a:t>În cazul modelului liniar și invariant la translații, deoarece procesul de degradare este modelat în termenii convoluție și tehnicile de restaurare trebuie proiectate astfel încât să permită reversarea modelului de degradare, restaurarea este numită și </a:t>
                </a:r>
                <a:r>
                  <a:rPr lang="ro-RO" sz="1800" i="1" dirty="0"/>
                  <a:t>deconvoluție</a:t>
                </a:r>
                <a:r>
                  <a:rPr lang="ro-RO" sz="1800" dirty="0"/>
                  <a:t>, iar filtrele utilizate pentru restaurare se mai numesc și </a:t>
                </a:r>
                <a:r>
                  <a:rPr lang="ro-RO" sz="1800" i="1" dirty="0"/>
                  <a:t>filtre de deconvoluție</a:t>
                </a:r>
                <a:r>
                  <a:rPr lang="ro-RO" sz="1800" dirty="0"/>
                  <a:t>.</a:t>
                </a:r>
                <a:endParaRPr lang="en-US" sz="1800" b="1" dirty="0"/>
              </a:p>
              <a:p>
                <a:pPr>
                  <a:buFont typeface="Wingdings" panose="05000000000000000000" pitchFamily="2" charset="2"/>
                  <a:buChar char="q"/>
                </a:pPr>
                <a:endParaRPr lang="ro-RO" altLang="en-US" sz="1800" dirty="0" smtClean="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1295400"/>
                <a:ext cx="8229600" cy="5287962"/>
              </a:xfrm>
              <a:blipFill rotWithShape="1">
                <a:blip r:embed="rId2"/>
                <a:stretch>
                  <a:fillRect l="-593" t="-577" r="-593"/>
                </a:stretch>
              </a:blipFill>
            </p:spPr>
            <p:txBody>
              <a:bodyPr/>
              <a:lstStyle/>
              <a:p>
                <a:r>
                  <a:rPr lang="en-US">
                    <a:noFill/>
                  </a:rPr>
                  <a:t> </a:t>
                </a:r>
              </a:p>
            </p:txBody>
          </p:sp>
        </mc:Fallback>
      </mc:AlternateContent>
      <p:sp>
        <p:nvSpPr>
          <p:cNvPr id="6148" name="Rectangle 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49" name="Rectangle 11"/>
          <p:cNvSpPr>
            <a:spLocks noChangeArrowheads="1"/>
          </p:cNvSpPr>
          <p:nvPr/>
        </p:nvSpPr>
        <p:spPr bwMode="auto">
          <a:xfrm>
            <a:off x="0" y="31538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50" name="Rectangle 13"/>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51" name="Rectangle 15"/>
          <p:cNvSpPr>
            <a:spLocks noChangeArrowheads="1"/>
          </p:cNvSpPr>
          <p:nvPr/>
        </p:nvSpPr>
        <p:spPr bwMode="auto">
          <a:xfrm>
            <a:off x="0" y="31490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5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53" name="Rectangle 2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54" name="Rectangle 23"/>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55" name="Rectangle 2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56" name="Rectangle 2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57" name="Rectangle 3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58" name="Rectangle 33"/>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59" name="Rectangle 3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60" name="Rectangle 3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61" name="Rectangle 4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62" name="Rectangle 43"/>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63" name="Rectangle 4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64" name="Rectangle 4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65" name="Rectangle 52"/>
          <p:cNvSpPr>
            <a:spLocks noChangeArrowheads="1"/>
          </p:cNvSpPr>
          <p:nvPr/>
        </p:nvSpPr>
        <p:spPr bwMode="auto">
          <a:xfrm>
            <a:off x="0" y="1644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
        <p:nvSpPr>
          <p:cNvPr id="6166" name="Rectangle 54"/>
          <p:cNvSpPr>
            <a:spLocks noChangeArrowheads="1"/>
          </p:cNvSpPr>
          <p:nvPr/>
        </p:nvSpPr>
        <p:spPr bwMode="auto">
          <a:xfrm>
            <a:off x="0" y="13012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ro-RO" altLang="en-US" sz="1800" dirty="0">
              <a:latin typeface="Garamond"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762000"/>
                <a:ext cx="8382000" cy="5821362"/>
              </a:xfrm>
            </p:spPr>
            <p:txBody>
              <a:bodyPr/>
              <a:lstStyle/>
              <a:p>
                <a:pPr algn="just">
                  <a:buFont typeface="Wingdings" panose="05000000000000000000" pitchFamily="2" charset="2"/>
                  <a:buChar char="q"/>
                </a:pPr>
                <a:r>
                  <a:rPr lang="ro-RO" sz="1800" dirty="0" smtClean="0"/>
                  <a:t>În figura a </a:t>
                </a:r>
                <a:r>
                  <a:rPr lang="ro-RO" sz="1800" dirty="0"/>
                  <a:t>este prezentată o imagine degradată motion blur în caz discret cu </a:t>
                </a:r>
                <a14:m>
                  <m:oMath xmlns:m="http://schemas.openxmlformats.org/officeDocument/2006/math">
                    <m:sSub>
                      <m:sSubPr>
                        <m:ctrlPr>
                          <a:rPr lang="en-US" sz="1800" i="1">
                            <a:latin typeface="Cambria Math"/>
                          </a:rPr>
                        </m:ctrlPr>
                      </m:sSubPr>
                      <m:e>
                        <m:r>
                          <a:rPr lang="ro-RO" sz="1800" b="0" i="1">
                            <a:latin typeface="Cambria Math"/>
                          </a:rPr>
                          <m:t>𝑖</m:t>
                        </m:r>
                      </m:e>
                      <m:sub>
                        <m:r>
                          <a:rPr lang="ro-RO" sz="1800" b="0" i="1">
                            <a:latin typeface="Cambria Math"/>
                          </a:rPr>
                          <m:t>𝑇</m:t>
                        </m:r>
                      </m:sub>
                    </m:sSub>
                    <m:r>
                      <a:rPr lang="ro-RO" sz="1800" b="0" i="1">
                        <a:latin typeface="Cambria Math"/>
                      </a:rPr>
                      <m:t>=9</m:t>
                    </m:r>
                  </m:oMath>
                </a14:m>
                <a:r>
                  <a:rPr lang="ro-RO" sz="1800" dirty="0"/>
                  <a:t> </a:t>
                </a:r>
                <a:r>
                  <a:rPr lang="ro-RO" sz="1800" dirty="0" smtClean="0"/>
                  <a:t>și funcția </a:t>
                </a:r>
                <a14:m>
                  <m:oMath xmlns:m="http://schemas.openxmlformats.org/officeDocument/2006/math">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r>
                      <a:rPr lang="ro-RO" sz="1800" b="0" i="1">
                        <a:latin typeface="Cambria Math"/>
                      </a:rPr>
                      <m:t>=</m:t>
                    </m:r>
                    <m:f>
                      <m:fPr>
                        <m:ctrlPr>
                          <a:rPr lang="en-US" sz="1800" i="1">
                            <a:latin typeface="Cambria Math"/>
                          </a:rPr>
                        </m:ctrlPr>
                      </m:fPr>
                      <m:num>
                        <m:r>
                          <a:rPr lang="ro-RO" sz="1800" b="0" i="1">
                            <a:latin typeface="Cambria Math"/>
                          </a:rPr>
                          <m:t>1</m:t>
                        </m:r>
                      </m:num>
                      <m:den>
                        <m:sSub>
                          <m:sSubPr>
                            <m:ctrlPr>
                              <a:rPr lang="en-US" sz="1800" i="1">
                                <a:latin typeface="Cambria Math"/>
                              </a:rPr>
                            </m:ctrlPr>
                          </m:sSubPr>
                          <m:e>
                            <m:r>
                              <a:rPr lang="ro-RO" sz="1800" b="0" i="1">
                                <a:latin typeface="Cambria Math"/>
                              </a:rPr>
                              <m:t>𝑖</m:t>
                            </m:r>
                          </m:e>
                          <m:sub>
                            <m:r>
                              <a:rPr lang="ro-RO" sz="1800" b="0" i="1">
                                <a:latin typeface="Cambria Math"/>
                              </a:rPr>
                              <m:t>𝑇</m:t>
                            </m:r>
                          </m:sub>
                        </m:sSub>
                      </m:den>
                    </m:f>
                    <m:r>
                      <a:rPr lang="ro-RO" sz="1800" b="0" i="1">
                        <a:latin typeface="Cambria Math"/>
                      </a:rPr>
                      <m:t>∙</m:t>
                    </m:r>
                    <m:f>
                      <m:fPr>
                        <m:ctrlPr>
                          <a:rPr lang="en-US" sz="1800" i="1">
                            <a:latin typeface="Cambria Math"/>
                          </a:rPr>
                        </m:ctrlPr>
                      </m:fPr>
                      <m:num>
                        <m:r>
                          <a:rPr lang="ro-RO" sz="1800" b="0" i="1">
                            <a:latin typeface="Cambria Math"/>
                          </a:rPr>
                          <m:t>𝑠𝑖𝑛</m:t>
                        </m:r>
                        <m:d>
                          <m:dPr>
                            <m:ctrlPr>
                              <a:rPr lang="en-US" sz="1800" i="1">
                                <a:latin typeface="Cambria Math"/>
                              </a:rPr>
                            </m:ctrlPr>
                          </m:dPr>
                          <m:e>
                            <m:r>
                              <a:rPr lang="ro-RO" sz="1800" b="0" i="1">
                                <a:latin typeface="Cambria Math"/>
                              </a:rPr>
                              <m:t>𝜋</m:t>
                            </m:r>
                            <m:r>
                              <a:rPr lang="ro-RO" sz="1800" b="0" i="1">
                                <a:latin typeface="Cambria Math"/>
                              </a:rPr>
                              <m:t>∙</m:t>
                            </m:r>
                            <m:f>
                              <m:fPr>
                                <m:ctrlPr>
                                  <a:rPr lang="en-US" sz="1800" i="1">
                                    <a:latin typeface="Cambria Math"/>
                                  </a:rPr>
                                </m:ctrlPr>
                              </m:fPr>
                              <m:num>
                                <m:r>
                                  <a:rPr lang="ro-RO" sz="1800" b="0" i="1">
                                    <a:latin typeface="Cambria Math"/>
                                  </a:rPr>
                                  <m:t>𝑚</m:t>
                                </m:r>
                                <m:r>
                                  <a:rPr lang="ro-RO" sz="1800" b="0" i="1">
                                    <a:latin typeface="Cambria Math"/>
                                  </a:rPr>
                                  <m:t>∙</m:t>
                                </m:r>
                                <m:sSub>
                                  <m:sSubPr>
                                    <m:ctrlPr>
                                      <a:rPr lang="en-US" sz="1800" i="1">
                                        <a:latin typeface="Cambria Math"/>
                                      </a:rPr>
                                    </m:ctrlPr>
                                  </m:sSubPr>
                                  <m:e>
                                    <m:r>
                                      <a:rPr lang="ro-RO" sz="1800" b="0" i="1">
                                        <a:latin typeface="Cambria Math"/>
                                      </a:rPr>
                                      <m:t>𝑖</m:t>
                                    </m:r>
                                  </m:e>
                                  <m:sub>
                                    <m:r>
                                      <a:rPr lang="ro-RO" sz="1800" b="0" i="1">
                                        <a:latin typeface="Cambria Math"/>
                                      </a:rPr>
                                      <m:t>𝑇</m:t>
                                    </m:r>
                                  </m:sub>
                                </m:sSub>
                              </m:num>
                              <m:den>
                                <m:r>
                                  <a:rPr lang="ro-RO" sz="1800" b="0" i="1">
                                    <a:latin typeface="Cambria Math"/>
                                  </a:rPr>
                                  <m:t>𝑀</m:t>
                                </m:r>
                              </m:den>
                            </m:f>
                          </m:e>
                        </m:d>
                      </m:num>
                      <m:den>
                        <m:r>
                          <a:rPr lang="ro-RO" sz="1800" b="0">
                            <a:latin typeface="Cambria Math"/>
                          </a:rPr>
                          <m:t> </m:t>
                        </m:r>
                        <m:r>
                          <a:rPr lang="ro-RO" sz="1800" b="0" i="1">
                            <a:latin typeface="Cambria Math"/>
                          </a:rPr>
                          <m:t>𝑠𝑖𝑛</m:t>
                        </m:r>
                        <m:d>
                          <m:dPr>
                            <m:ctrlPr>
                              <a:rPr lang="en-US" sz="1800" i="1">
                                <a:latin typeface="Cambria Math"/>
                              </a:rPr>
                            </m:ctrlPr>
                          </m:dPr>
                          <m:e>
                            <m:r>
                              <a:rPr lang="ro-RO" sz="1800" b="0" i="1">
                                <a:latin typeface="Cambria Math"/>
                              </a:rPr>
                              <m:t>𝜋</m:t>
                            </m:r>
                            <m:r>
                              <a:rPr lang="ro-RO" sz="1800" b="0" i="1">
                                <a:latin typeface="Cambria Math"/>
                              </a:rPr>
                              <m:t>∙</m:t>
                            </m:r>
                            <m:f>
                              <m:fPr>
                                <m:ctrlPr>
                                  <a:rPr lang="en-US" sz="1800" i="1">
                                    <a:latin typeface="Cambria Math"/>
                                  </a:rPr>
                                </m:ctrlPr>
                              </m:fPr>
                              <m:num>
                                <m:r>
                                  <a:rPr lang="ro-RO" sz="1800" b="0" i="1">
                                    <a:latin typeface="Cambria Math"/>
                                  </a:rPr>
                                  <m:t>𝑚</m:t>
                                </m:r>
                              </m:num>
                              <m:den>
                                <m:r>
                                  <a:rPr lang="ro-RO" sz="1800" b="0" i="1">
                                    <a:latin typeface="Cambria Math"/>
                                  </a:rPr>
                                  <m:t>𝑀</m:t>
                                </m:r>
                              </m:den>
                            </m:f>
                          </m:e>
                        </m:d>
                      </m:den>
                    </m:f>
                    <m:r>
                      <a:rPr lang="ro-RO" sz="1800" b="0" i="1">
                        <a:latin typeface="Cambria Math"/>
                      </a:rPr>
                      <m:t>∙</m:t>
                    </m:r>
                    <m:r>
                      <a:rPr lang="ro-RO" sz="1800" b="0" i="1">
                        <a:latin typeface="Cambria Math"/>
                      </a:rPr>
                      <m:t>𝑒𝑥𝑝</m:t>
                    </m:r>
                    <m:d>
                      <m:dPr>
                        <m:begChr m:val="{"/>
                        <m:endChr m:val="}"/>
                        <m:ctrlPr>
                          <a:rPr lang="en-US" sz="1800" i="1">
                            <a:latin typeface="Cambria Math"/>
                          </a:rPr>
                        </m:ctrlPr>
                      </m:dPr>
                      <m:e>
                        <m:r>
                          <a:rPr lang="ro-RO" sz="1800" b="0" i="1">
                            <a:latin typeface="Cambria Math"/>
                          </a:rPr>
                          <m:t>−</m:t>
                        </m:r>
                        <m:r>
                          <a:rPr lang="ro-RO" sz="1800" b="0" i="1">
                            <a:latin typeface="Cambria Math"/>
                          </a:rPr>
                          <m:t>𝜋</m:t>
                        </m:r>
                        <m:r>
                          <a:rPr lang="ro-RO" sz="1800" b="0" i="1">
                            <a:latin typeface="Cambria Math"/>
                          </a:rPr>
                          <m:t>∙</m:t>
                        </m:r>
                        <m:r>
                          <a:rPr lang="ro-RO" sz="1800" b="0" i="1">
                            <a:latin typeface="Cambria Math"/>
                          </a:rPr>
                          <m:t>𝑖</m:t>
                        </m:r>
                        <m:r>
                          <a:rPr lang="ro-RO" sz="1800" b="0" i="1">
                            <a:latin typeface="Cambria Math"/>
                          </a:rPr>
                          <m:t>∙</m:t>
                        </m:r>
                        <m:f>
                          <m:fPr>
                            <m:ctrlPr>
                              <a:rPr lang="en-US" sz="1800" i="1">
                                <a:latin typeface="Cambria Math"/>
                              </a:rPr>
                            </m:ctrlPr>
                          </m:fPr>
                          <m:num>
                            <m:r>
                              <a:rPr lang="ro-RO" sz="1800" b="0" i="1">
                                <a:latin typeface="Cambria Math"/>
                              </a:rPr>
                              <m:t>𝑚</m:t>
                            </m:r>
                            <m:r>
                              <a:rPr lang="ro-RO" sz="1800" b="0" i="1">
                                <a:latin typeface="Cambria Math"/>
                              </a:rPr>
                              <m:t>∙</m:t>
                            </m:r>
                            <m:d>
                              <m:dPr>
                                <m:ctrlPr>
                                  <a:rPr lang="en-US" sz="1800" i="1">
                                    <a:latin typeface="Cambria Math"/>
                                  </a:rPr>
                                </m:ctrlPr>
                              </m:dPr>
                              <m:e>
                                <m:sSub>
                                  <m:sSubPr>
                                    <m:ctrlPr>
                                      <a:rPr lang="en-US" sz="1800" i="1">
                                        <a:latin typeface="Cambria Math"/>
                                      </a:rPr>
                                    </m:ctrlPr>
                                  </m:sSubPr>
                                  <m:e>
                                    <m:r>
                                      <a:rPr lang="ro-RO" sz="1800" b="0" i="1">
                                        <a:latin typeface="Cambria Math"/>
                                      </a:rPr>
                                      <m:t>𝑖</m:t>
                                    </m:r>
                                  </m:e>
                                  <m:sub>
                                    <m:r>
                                      <a:rPr lang="ro-RO" sz="1800" b="0" i="1">
                                        <a:latin typeface="Cambria Math"/>
                                      </a:rPr>
                                      <m:t>𝑇</m:t>
                                    </m:r>
                                  </m:sub>
                                </m:sSub>
                                <m:r>
                                  <a:rPr lang="ro-RO" sz="1800" b="0" i="1">
                                    <a:latin typeface="Cambria Math"/>
                                  </a:rPr>
                                  <m:t>−1</m:t>
                                </m:r>
                              </m:e>
                            </m:d>
                          </m:num>
                          <m:den>
                            <m:r>
                              <a:rPr lang="ro-RO" sz="1800" b="0" i="1">
                                <a:latin typeface="Cambria Math"/>
                              </a:rPr>
                              <m:t>𝑀</m:t>
                            </m:r>
                          </m:den>
                        </m:f>
                      </m:e>
                    </m:d>
                    <m:r>
                      <a:rPr lang="ro-RO" sz="1800" b="0" i="1">
                        <a:latin typeface="Cambria Math"/>
                      </a:rPr>
                      <m:t>  </m:t>
                    </m:r>
                    <m:r>
                      <a:rPr lang="ro-RO" sz="1800" b="0" i="1" smtClean="0">
                        <a:latin typeface="Cambria Math"/>
                      </a:rPr>
                      <m:t>𝑚</m:t>
                    </m:r>
                    <m:r>
                      <a:rPr lang="en-US" sz="1800" b="0" i="1" smtClean="0">
                        <a:latin typeface="Cambria Math"/>
                      </a:rPr>
                      <m:t>&gt;0,  </m:t>
                    </m:r>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𝑛</m:t>
                        </m:r>
                        <m:r>
                          <a:rPr lang="ro-RO" sz="1800" b="0" i="1">
                            <a:latin typeface="Cambria Math"/>
                          </a:rPr>
                          <m:t>,0</m:t>
                        </m:r>
                      </m:e>
                    </m:d>
                    <m:r>
                      <a:rPr lang="ro-RO" sz="1800" b="0" i="1">
                        <a:latin typeface="Cambria Math"/>
                      </a:rPr>
                      <m:t>=1,  </m:t>
                    </m:r>
                    <m:r>
                      <a:rPr lang="ro-RO" sz="1800" b="0" i="1">
                        <a:latin typeface="Cambria Math"/>
                      </a:rPr>
                      <m:t>𝑛</m:t>
                    </m:r>
                    <m:r>
                      <a:rPr lang="ro-RO" sz="1800" b="0" i="1">
                        <a:latin typeface="Cambria Math"/>
                      </a:rPr>
                      <m:t>=0,⋯,</m:t>
                    </m:r>
                    <m:r>
                      <a:rPr lang="ro-RO" sz="1800" b="0" i="1">
                        <a:latin typeface="Cambria Math"/>
                      </a:rPr>
                      <m:t>𝑁</m:t>
                    </m:r>
                    <m:r>
                      <a:rPr lang="ro-RO" sz="1800" b="0" i="1">
                        <a:latin typeface="Cambria Math"/>
                      </a:rPr>
                      <m:t>−1</m:t>
                    </m:r>
                  </m:oMath>
                </a14:m>
                <a:r>
                  <a:rPr lang="en-US" sz="1800" dirty="0" smtClean="0"/>
                  <a:t> </a:t>
                </a:r>
                <a:r>
                  <a:rPr lang="ro-RO" sz="1800" dirty="0" smtClean="0"/>
                  <a:t>și </a:t>
                </a:r>
                <a:r>
                  <a:rPr lang="ro-RO" sz="1800" dirty="0"/>
                  <a:t>aditiv cu zgomot distribuit </a:t>
                </a:r>
                <a14:m>
                  <m:oMath xmlns:m="http://schemas.openxmlformats.org/officeDocument/2006/math">
                    <m:r>
                      <a:rPr lang="ro-RO" sz="1800" b="0" i="1">
                        <a:latin typeface="Cambria Math"/>
                      </a:rPr>
                      <m:t>𝑁</m:t>
                    </m:r>
                    <m:d>
                      <m:dPr>
                        <m:ctrlPr>
                          <a:rPr lang="en-US" sz="1800" i="1">
                            <a:latin typeface="Cambria Math"/>
                          </a:rPr>
                        </m:ctrlPr>
                      </m:dPr>
                      <m:e>
                        <m:r>
                          <a:rPr lang="ro-RO" sz="1800" b="0" i="1">
                            <a:latin typeface="Cambria Math"/>
                          </a:rPr>
                          <m:t>0,</m:t>
                        </m:r>
                        <m:sSup>
                          <m:sSupPr>
                            <m:ctrlPr>
                              <a:rPr lang="en-US" sz="1800" i="1">
                                <a:latin typeface="Cambria Math"/>
                              </a:rPr>
                            </m:ctrlPr>
                          </m:sSupPr>
                          <m:e>
                            <m:r>
                              <a:rPr lang="ro-RO" sz="1800" b="0" i="1">
                                <a:latin typeface="Cambria Math"/>
                              </a:rPr>
                              <m:t>𝜎</m:t>
                            </m:r>
                          </m:e>
                          <m:sup>
                            <m:r>
                              <a:rPr lang="ro-RO" sz="1800" b="0" i="1">
                                <a:latin typeface="Cambria Math"/>
                              </a:rPr>
                              <m:t>2</m:t>
                            </m:r>
                          </m:sup>
                        </m:sSup>
                      </m:e>
                    </m:d>
                    <m:r>
                      <a:rPr lang="ro-RO" sz="1800" b="0" i="1">
                        <a:latin typeface="Cambria Math"/>
                      </a:rPr>
                      <m:t>, </m:t>
                    </m:r>
                    <m:r>
                      <a:rPr lang="ro-RO" sz="1800" b="0" i="1">
                        <a:latin typeface="Cambria Math"/>
                      </a:rPr>
                      <m:t>𝜎</m:t>
                    </m:r>
                    <m:r>
                      <a:rPr lang="ro-RO" sz="1800" b="0" i="1">
                        <a:latin typeface="Cambria Math"/>
                      </a:rPr>
                      <m:t>=10</m:t>
                    </m:r>
                  </m:oMath>
                </a14:m>
                <a:r>
                  <a:rPr lang="ro-RO" sz="1800" dirty="0"/>
                  <a:t> (ambele componente de degradare induc o perturbație severă).  În figura </a:t>
                </a:r>
                <a:r>
                  <a:rPr lang="ro-RO" sz="1800" dirty="0" smtClean="0"/>
                  <a:t>b </a:t>
                </a:r>
                <a:r>
                  <a:rPr lang="ro-RO" sz="1800" dirty="0"/>
                  <a:t>este prezentată imaginea restaurată prin aplicarea filtrului </a:t>
                </a:r>
                <a:r>
                  <a:rPr lang="ro-RO" sz="1800" dirty="0" smtClean="0"/>
                  <a:t>Wiener</a:t>
                </a:r>
                <a:r>
                  <a:rPr lang="en-US" sz="1800" dirty="0" smtClean="0"/>
                  <a:t>,</a:t>
                </a:r>
                <a:r>
                  <a:rPr lang="ro-RO" sz="1800" dirty="0" smtClean="0"/>
                  <a:t> </a:t>
                </a:r>
                <a14:m>
                  <m:oMath xmlns:m="http://schemas.openxmlformats.org/officeDocument/2006/math">
                    <m:r>
                      <a:rPr lang="ro-RO" sz="1800" b="0" i="1">
                        <a:latin typeface="Cambria Math"/>
                      </a:rPr>
                      <m:t>𝛾</m:t>
                    </m:r>
                    <m:r>
                      <a:rPr lang="ro-RO" sz="1800" b="0" i="1">
                        <a:latin typeface="Cambria Math"/>
                      </a:rPr>
                      <m:t>=0.1</m:t>
                    </m:r>
                  </m:oMath>
                </a14:m>
                <a:r>
                  <a:rPr lang="ro-RO" sz="1800" dirty="0"/>
                  <a:t>. </a:t>
                </a:r>
                <a:endParaRPr lang="en-US" sz="1800" dirty="0"/>
              </a:p>
              <a:p>
                <a:pPr algn="just">
                  <a:buFont typeface="Wingdings" panose="05000000000000000000" pitchFamily="2" charset="2"/>
                  <a:buChar char="q"/>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762000"/>
                <a:ext cx="8382000" cy="5821362"/>
              </a:xfrm>
              <a:blipFill rotWithShape="1">
                <a:blip r:embed="rId2"/>
                <a:stretch>
                  <a:fillRect t="-524" r="-582"/>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pic>
        <p:nvPicPr>
          <p:cNvPr id="24" name="Picture 23"/>
          <p:cNvPicPr/>
          <p:nvPr/>
        </p:nvPicPr>
        <p:blipFill rotWithShape="1">
          <a:blip r:embed="rId3"/>
          <a:srcRect l="29391" t="21935" r="29392" b="28788"/>
          <a:stretch/>
        </p:blipFill>
        <p:spPr bwMode="auto">
          <a:xfrm>
            <a:off x="1676400" y="2667000"/>
            <a:ext cx="6324600" cy="41867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245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228600" y="685800"/>
                <a:ext cx="8686800" cy="5821362"/>
              </a:xfrm>
            </p:spPr>
            <p:txBody>
              <a:bodyPr/>
              <a:lstStyle/>
              <a:p>
                <a:pPr algn="just">
                  <a:buFont typeface="Wingdings" panose="05000000000000000000" pitchFamily="2" charset="2"/>
                  <a:buChar char="q"/>
                </a:pPr>
                <a:r>
                  <a:rPr lang="ro-RO" sz="1800" dirty="0" smtClean="0"/>
                  <a:t>În figura a </a:t>
                </a:r>
                <a:r>
                  <a:rPr lang="ro-RO" sz="1800" dirty="0"/>
                  <a:t>este prezentată o imagine degradată motion blur în caz discret cu </a:t>
                </a:r>
                <a14:m>
                  <m:oMath xmlns:m="http://schemas.openxmlformats.org/officeDocument/2006/math">
                    <m:sSub>
                      <m:sSubPr>
                        <m:ctrlPr>
                          <a:rPr lang="en-US" sz="1800" i="1">
                            <a:latin typeface="Cambria Math"/>
                          </a:rPr>
                        </m:ctrlPr>
                      </m:sSubPr>
                      <m:e>
                        <m:r>
                          <a:rPr lang="ro-RO" sz="1800" b="0" i="1">
                            <a:latin typeface="Cambria Math"/>
                          </a:rPr>
                          <m:t>𝑖</m:t>
                        </m:r>
                      </m:e>
                      <m:sub>
                        <m:r>
                          <a:rPr lang="ro-RO" sz="1800" b="0" i="1">
                            <a:latin typeface="Cambria Math"/>
                          </a:rPr>
                          <m:t>𝑇</m:t>
                        </m:r>
                      </m:sub>
                    </m:sSub>
                    <m:r>
                      <a:rPr lang="ro-RO" sz="1800" b="0" i="1">
                        <a:latin typeface="Cambria Math"/>
                      </a:rPr>
                      <m:t>=</m:t>
                    </m:r>
                    <m:r>
                      <a:rPr lang="en-US" sz="1800" b="0" i="0" smtClean="0">
                        <a:latin typeface="Cambria Math"/>
                      </a:rPr>
                      <m:t>11</m:t>
                    </m:r>
                    <m:r>
                      <a:rPr lang="ro-RO" sz="1800" b="0">
                        <a:latin typeface="Cambria Math"/>
                      </a:rPr>
                      <m:t> </m:t>
                    </m:r>
                  </m:oMath>
                </a14:m>
                <a:r>
                  <a:rPr lang="ro-RO" sz="1800" dirty="0"/>
                  <a:t>și funcția </a:t>
                </a:r>
                <a14:m>
                  <m:oMath xmlns:m="http://schemas.openxmlformats.org/officeDocument/2006/math">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𝑛</m:t>
                        </m:r>
                        <m:r>
                          <a:rPr lang="ro-RO" sz="1800" b="0" i="1">
                            <a:latin typeface="Cambria Math"/>
                          </a:rPr>
                          <m:t>,</m:t>
                        </m:r>
                        <m:r>
                          <a:rPr lang="ro-RO" sz="1800" b="0" i="1">
                            <a:latin typeface="Cambria Math"/>
                          </a:rPr>
                          <m:t>𝑚</m:t>
                        </m:r>
                      </m:e>
                    </m:d>
                    <m:r>
                      <a:rPr lang="ro-RO" sz="1800" b="0" i="1">
                        <a:latin typeface="Cambria Math"/>
                      </a:rPr>
                      <m:t>=</m:t>
                    </m:r>
                    <m:f>
                      <m:fPr>
                        <m:ctrlPr>
                          <a:rPr lang="en-US" sz="1800" i="1">
                            <a:latin typeface="Cambria Math"/>
                          </a:rPr>
                        </m:ctrlPr>
                      </m:fPr>
                      <m:num>
                        <m:r>
                          <a:rPr lang="ro-RO" sz="1800" b="0" i="1">
                            <a:latin typeface="Cambria Math"/>
                          </a:rPr>
                          <m:t>1</m:t>
                        </m:r>
                      </m:num>
                      <m:den>
                        <m:sSub>
                          <m:sSubPr>
                            <m:ctrlPr>
                              <a:rPr lang="en-US" sz="1800" i="1">
                                <a:latin typeface="Cambria Math"/>
                              </a:rPr>
                            </m:ctrlPr>
                          </m:sSubPr>
                          <m:e>
                            <m:r>
                              <a:rPr lang="ro-RO" sz="1800" b="0" i="1">
                                <a:latin typeface="Cambria Math"/>
                              </a:rPr>
                              <m:t>𝑖</m:t>
                            </m:r>
                          </m:e>
                          <m:sub>
                            <m:r>
                              <a:rPr lang="ro-RO" sz="1800" b="0" i="1">
                                <a:latin typeface="Cambria Math"/>
                              </a:rPr>
                              <m:t>𝑇</m:t>
                            </m:r>
                          </m:sub>
                        </m:sSub>
                      </m:den>
                    </m:f>
                    <m:r>
                      <a:rPr lang="ro-RO" sz="1800" b="0" i="1">
                        <a:latin typeface="Cambria Math"/>
                      </a:rPr>
                      <m:t>∙</m:t>
                    </m:r>
                    <m:f>
                      <m:fPr>
                        <m:ctrlPr>
                          <a:rPr lang="en-US" sz="1800" i="1">
                            <a:latin typeface="Cambria Math"/>
                          </a:rPr>
                        </m:ctrlPr>
                      </m:fPr>
                      <m:num>
                        <m:r>
                          <a:rPr lang="ro-RO" sz="1800" b="0" i="1">
                            <a:latin typeface="Cambria Math"/>
                          </a:rPr>
                          <m:t>𝑠𝑖𝑛</m:t>
                        </m:r>
                        <m:d>
                          <m:dPr>
                            <m:ctrlPr>
                              <a:rPr lang="en-US" sz="1800" i="1">
                                <a:latin typeface="Cambria Math"/>
                              </a:rPr>
                            </m:ctrlPr>
                          </m:dPr>
                          <m:e>
                            <m:r>
                              <a:rPr lang="ro-RO" sz="1800" b="0" i="1">
                                <a:latin typeface="Cambria Math"/>
                              </a:rPr>
                              <m:t>𝜋</m:t>
                            </m:r>
                            <m:r>
                              <a:rPr lang="ro-RO" sz="1800" b="0" i="1">
                                <a:latin typeface="Cambria Math"/>
                              </a:rPr>
                              <m:t>∙</m:t>
                            </m:r>
                            <m:f>
                              <m:fPr>
                                <m:ctrlPr>
                                  <a:rPr lang="en-US" sz="1800" i="1">
                                    <a:latin typeface="Cambria Math"/>
                                  </a:rPr>
                                </m:ctrlPr>
                              </m:fPr>
                              <m:num>
                                <m:r>
                                  <a:rPr lang="ro-RO" sz="1800" b="0" i="1">
                                    <a:latin typeface="Cambria Math"/>
                                  </a:rPr>
                                  <m:t>𝑚</m:t>
                                </m:r>
                                <m:r>
                                  <a:rPr lang="ro-RO" sz="1800" b="0" i="1">
                                    <a:latin typeface="Cambria Math"/>
                                  </a:rPr>
                                  <m:t>∙</m:t>
                                </m:r>
                                <m:sSub>
                                  <m:sSubPr>
                                    <m:ctrlPr>
                                      <a:rPr lang="en-US" sz="1800" i="1">
                                        <a:latin typeface="Cambria Math"/>
                                      </a:rPr>
                                    </m:ctrlPr>
                                  </m:sSubPr>
                                  <m:e>
                                    <m:r>
                                      <a:rPr lang="ro-RO" sz="1800" b="0" i="1">
                                        <a:latin typeface="Cambria Math"/>
                                      </a:rPr>
                                      <m:t>𝑖</m:t>
                                    </m:r>
                                  </m:e>
                                  <m:sub>
                                    <m:r>
                                      <a:rPr lang="ro-RO" sz="1800" b="0" i="1">
                                        <a:latin typeface="Cambria Math"/>
                                      </a:rPr>
                                      <m:t>𝑇</m:t>
                                    </m:r>
                                  </m:sub>
                                </m:sSub>
                              </m:num>
                              <m:den>
                                <m:r>
                                  <a:rPr lang="ro-RO" sz="1800" b="0" i="1">
                                    <a:latin typeface="Cambria Math"/>
                                  </a:rPr>
                                  <m:t>𝑀</m:t>
                                </m:r>
                              </m:den>
                            </m:f>
                          </m:e>
                        </m:d>
                      </m:num>
                      <m:den>
                        <m:r>
                          <a:rPr lang="ro-RO" sz="1800" b="0">
                            <a:latin typeface="Cambria Math"/>
                          </a:rPr>
                          <m:t> </m:t>
                        </m:r>
                        <m:r>
                          <a:rPr lang="ro-RO" sz="1800" b="0" i="1">
                            <a:latin typeface="Cambria Math"/>
                          </a:rPr>
                          <m:t>𝑠𝑖𝑛</m:t>
                        </m:r>
                        <m:d>
                          <m:dPr>
                            <m:ctrlPr>
                              <a:rPr lang="en-US" sz="1800" i="1">
                                <a:latin typeface="Cambria Math"/>
                              </a:rPr>
                            </m:ctrlPr>
                          </m:dPr>
                          <m:e>
                            <m:r>
                              <a:rPr lang="ro-RO" sz="1800" b="0" i="1">
                                <a:latin typeface="Cambria Math"/>
                              </a:rPr>
                              <m:t>𝜋</m:t>
                            </m:r>
                            <m:r>
                              <a:rPr lang="ro-RO" sz="1800" b="0" i="1">
                                <a:latin typeface="Cambria Math"/>
                              </a:rPr>
                              <m:t>∙</m:t>
                            </m:r>
                            <m:f>
                              <m:fPr>
                                <m:ctrlPr>
                                  <a:rPr lang="en-US" sz="1800" i="1">
                                    <a:latin typeface="Cambria Math"/>
                                  </a:rPr>
                                </m:ctrlPr>
                              </m:fPr>
                              <m:num>
                                <m:r>
                                  <a:rPr lang="ro-RO" sz="1800" b="0" i="1">
                                    <a:latin typeface="Cambria Math"/>
                                  </a:rPr>
                                  <m:t>𝑚</m:t>
                                </m:r>
                              </m:num>
                              <m:den>
                                <m:r>
                                  <a:rPr lang="ro-RO" sz="1800" b="0" i="1">
                                    <a:latin typeface="Cambria Math"/>
                                  </a:rPr>
                                  <m:t>𝑀</m:t>
                                </m:r>
                              </m:den>
                            </m:f>
                          </m:e>
                        </m:d>
                      </m:den>
                    </m:f>
                    <m:r>
                      <a:rPr lang="ro-RO" sz="1800" b="0" i="1">
                        <a:latin typeface="Cambria Math"/>
                      </a:rPr>
                      <m:t>∙</m:t>
                    </m:r>
                    <m:r>
                      <a:rPr lang="ro-RO" sz="1800" b="0" i="1">
                        <a:latin typeface="Cambria Math"/>
                      </a:rPr>
                      <m:t>𝑒𝑥𝑝</m:t>
                    </m:r>
                    <m:d>
                      <m:dPr>
                        <m:begChr m:val="{"/>
                        <m:endChr m:val="}"/>
                        <m:ctrlPr>
                          <a:rPr lang="en-US" sz="1800" i="1">
                            <a:latin typeface="Cambria Math"/>
                          </a:rPr>
                        </m:ctrlPr>
                      </m:dPr>
                      <m:e>
                        <m:r>
                          <a:rPr lang="ro-RO" sz="1800" b="0" i="1">
                            <a:latin typeface="Cambria Math"/>
                          </a:rPr>
                          <m:t>−</m:t>
                        </m:r>
                        <m:r>
                          <a:rPr lang="ro-RO" sz="1800" b="0" i="1">
                            <a:latin typeface="Cambria Math"/>
                          </a:rPr>
                          <m:t>𝜋</m:t>
                        </m:r>
                        <m:r>
                          <a:rPr lang="ro-RO" sz="1800" b="0" i="1">
                            <a:latin typeface="Cambria Math"/>
                          </a:rPr>
                          <m:t>∙</m:t>
                        </m:r>
                        <m:r>
                          <a:rPr lang="ro-RO" sz="1800" b="0" i="1">
                            <a:latin typeface="Cambria Math"/>
                          </a:rPr>
                          <m:t>𝑖</m:t>
                        </m:r>
                        <m:r>
                          <a:rPr lang="ro-RO" sz="1800" b="0" i="1">
                            <a:latin typeface="Cambria Math"/>
                          </a:rPr>
                          <m:t>∙</m:t>
                        </m:r>
                        <m:f>
                          <m:fPr>
                            <m:ctrlPr>
                              <a:rPr lang="en-US" sz="1800" i="1">
                                <a:latin typeface="Cambria Math"/>
                              </a:rPr>
                            </m:ctrlPr>
                          </m:fPr>
                          <m:num>
                            <m:r>
                              <a:rPr lang="ro-RO" sz="1800" b="0" i="1">
                                <a:latin typeface="Cambria Math"/>
                              </a:rPr>
                              <m:t>𝑚</m:t>
                            </m:r>
                            <m:r>
                              <a:rPr lang="ro-RO" sz="1800" b="0" i="1">
                                <a:latin typeface="Cambria Math"/>
                              </a:rPr>
                              <m:t>∙</m:t>
                            </m:r>
                            <m:d>
                              <m:dPr>
                                <m:ctrlPr>
                                  <a:rPr lang="en-US" sz="1800" i="1">
                                    <a:latin typeface="Cambria Math"/>
                                  </a:rPr>
                                </m:ctrlPr>
                              </m:dPr>
                              <m:e>
                                <m:sSub>
                                  <m:sSubPr>
                                    <m:ctrlPr>
                                      <a:rPr lang="en-US" sz="1800" i="1">
                                        <a:latin typeface="Cambria Math"/>
                                      </a:rPr>
                                    </m:ctrlPr>
                                  </m:sSubPr>
                                  <m:e>
                                    <m:r>
                                      <a:rPr lang="ro-RO" sz="1800" b="0" i="1">
                                        <a:latin typeface="Cambria Math"/>
                                      </a:rPr>
                                      <m:t>𝑖</m:t>
                                    </m:r>
                                  </m:e>
                                  <m:sub>
                                    <m:r>
                                      <a:rPr lang="ro-RO" sz="1800" b="0" i="1">
                                        <a:latin typeface="Cambria Math"/>
                                      </a:rPr>
                                      <m:t>𝑇</m:t>
                                    </m:r>
                                  </m:sub>
                                </m:sSub>
                                <m:r>
                                  <a:rPr lang="ro-RO" sz="1800" b="0" i="1">
                                    <a:latin typeface="Cambria Math"/>
                                  </a:rPr>
                                  <m:t>−1</m:t>
                                </m:r>
                              </m:e>
                            </m:d>
                          </m:num>
                          <m:den>
                            <m:r>
                              <a:rPr lang="ro-RO" sz="1800" b="0" i="1">
                                <a:latin typeface="Cambria Math"/>
                              </a:rPr>
                              <m:t>𝑀</m:t>
                            </m:r>
                          </m:den>
                        </m:f>
                      </m:e>
                    </m:d>
                    <m:r>
                      <a:rPr lang="ro-RO" sz="1800" b="0" i="1">
                        <a:latin typeface="Cambria Math"/>
                      </a:rPr>
                      <m:t>  </m:t>
                    </m:r>
                    <m:r>
                      <a:rPr lang="ro-RO" sz="1800" b="0" i="1">
                        <a:latin typeface="Cambria Math"/>
                      </a:rPr>
                      <m:t>𝑚</m:t>
                    </m:r>
                    <m:r>
                      <a:rPr lang="en-US" sz="1800" b="0" i="1">
                        <a:latin typeface="Cambria Math"/>
                      </a:rPr>
                      <m:t>&gt;0,  </m:t>
                    </m:r>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𝑛</m:t>
                        </m:r>
                        <m:r>
                          <a:rPr lang="ro-RO" sz="1800" b="0" i="1">
                            <a:latin typeface="Cambria Math"/>
                          </a:rPr>
                          <m:t>,0</m:t>
                        </m:r>
                      </m:e>
                    </m:d>
                    <m:r>
                      <a:rPr lang="ro-RO" sz="1800" b="0" i="1">
                        <a:latin typeface="Cambria Math"/>
                      </a:rPr>
                      <m:t>=1,  </m:t>
                    </m:r>
                    <m:r>
                      <a:rPr lang="ro-RO" sz="1800" b="0" i="1">
                        <a:latin typeface="Cambria Math"/>
                      </a:rPr>
                      <m:t>𝑛</m:t>
                    </m:r>
                    <m:r>
                      <a:rPr lang="ro-RO" sz="1800" b="0" i="1">
                        <a:latin typeface="Cambria Math"/>
                      </a:rPr>
                      <m:t>=0,⋯,</m:t>
                    </m:r>
                    <m:r>
                      <a:rPr lang="ro-RO" sz="1800" b="0" i="1">
                        <a:latin typeface="Cambria Math"/>
                      </a:rPr>
                      <m:t>𝑁</m:t>
                    </m:r>
                    <m:r>
                      <a:rPr lang="ro-RO" sz="1800" b="0" i="1">
                        <a:latin typeface="Cambria Math"/>
                      </a:rPr>
                      <m:t>−1</m:t>
                    </m:r>
                  </m:oMath>
                </a14:m>
                <a:r>
                  <a:rPr lang="ro-RO" sz="1800" dirty="0"/>
                  <a:t> și aditiv cu zgomot distribuit </a:t>
                </a:r>
                <a14:m>
                  <m:oMath xmlns:m="http://schemas.openxmlformats.org/officeDocument/2006/math">
                    <m:r>
                      <a:rPr lang="ro-RO" sz="1800" b="0" i="1">
                        <a:latin typeface="Cambria Math"/>
                      </a:rPr>
                      <m:t>𝑁</m:t>
                    </m:r>
                    <m:d>
                      <m:dPr>
                        <m:ctrlPr>
                          <a:rPr lang="en-US" sz="1800" i="1">
                            <a:latin typeface="Cambria Math"/>
                          </a:rPr>
                        </m:ctrlPr>
                      </m:dPr>
                      <m:e>
                        <m:r>
                          <a:rPr lang="ro-RO" sz="1800" b="0" i="1">
                            <a:latin typeface="Cambria Math"/>
                          </a:rPr>
                          <m:t>0,</m:t>
                        </m:r>
                        <m:sSup>
                          <m:sSupPr>
                            <m:ctrlPr>
                              <a:rPr lang="en-US" sz="1800" i="1">
                                <a:latin typeface="Cambria Math"/>
                              </a:rPr>
                            </m:ctrlPr>
                          </m:sSupPr>
                          <m:e>
                            <m:r>
                              <a:rPr lang="ro-RO" sz="1800" b="0" i="1">
                                <a:latin typeface="Cambria Math"/>
                              </a:rPr>
                              <m:t>𝜎</m:t>
                            </m:r>
                          </m:e>
                          <m:sup>
                            <m:r>
                              <a:rPr lang="ro-RO" sz="1800" b="0" i="1">
                                <a:latin typeface="Cambria Math"/>
                              </a:rPr>
                              <m:t>2</m:t>
                            </m:r>
                          </m:sup>
                        </m:sSup>
                      </m:e>
                    </m:d>
                    <m:r>
                      <a:rPr lang="ro-RO" sz="1800" b="0" i="1">
                        <a:latin typeface="Cambria Math"/>
                      </a:rPr>
                      <m:t>, </m:t>
                    </m:r>
                    <m:r>
                      <a:rPr lang="ro-RO" sz="1800" b="0" i="1">
                        <a:latin typeface="Cambria Math"/>
                      </a:rPr>
                      <m:t>𝜎</m:t>
                    </m:r>
                    <m:r>
                      <a:rPr lang="ro-RO" sz="1800" b="0" i="1">
                        <a:latin typeface="Cambria Math"/>
                      </a:rPr>
                      <m:t>=5</m:t>
                    </m:r>
                  </m:oMath>
                </a14:m>
                <a:r>
                  <a:rPr lang="ro-RO" sz="1800" dirty="0"/>
                  <a:t> (componenta de degradare de tip motion blur este dominantă).  În figura </a:t>
                </a:r>
                <a:r>
                  <a:rPr lang="ro-RO" sz="1800" dirty="0" smtClean="0"/>
                  <a:t>b </a:t>
                </a:r>
                <a:r>
                  <a:rPr lang="ro-RO" sz="1800" dirty="0"/>
                  <a:t>este prezentată imaginea restaurată prin aplicarea filtrului Wiener cu </a:t>
                </a:r>
                <a14:m>
                  <m:oMath xmlns:m="http://schemas.openxmlformats.org/officeDocument/2006/math">
                    <m:r>
                      <a:rPr lang="ro-RO" sz="1800" b="0" i="1">
                        <a:latin typeface="Cambria Math"/>
                      </a:rPr>
                      <m:t>𝛾</m:t>
                    </m:r>
                    <m:r>
                      <a:rPr lang="ro-RO" sz="1800" b="0" i="1">
                        <a:latin typeface="Cambria Math"/>
                      </a:rPr>
                      <m:t>=0.05</m:t>
                    </m:r>
                  </m:oMath>
                </a14:m>
                <a:r>
                  <a:rPr lang="ro-RO" sz="1800" dirty="0" smtClean="0"/>
                  <a:t>.</a:t>
                </a:r>
                <a:endParaRPr lang="en-US" sz="1800" dirty="0" smtClean="0"/>
              </a:p>
              <a:p>
                <a:pPr algn="just">
                  <a:buFont typeface="Wingdings" panose="05000000000000000000" pitchFamily="2" charset="2"/>
                  <a:buChar char="q"/>
                </a:pPr>
                <a:endParaRPr lang="en-US" sz="1800" b="1" dirty="0"/>
              </a:p>
              <a:p>
                <a:pPr algn="just">
                  <a:buFont typeface="Wingdings" panose="05000000000000000000" pitchFamily="2" charset="2"/>
                  <a:buChar char="q"/>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228600" y="685800"/>
                <a:ext cx="8686800" cy="5821362"/>
              </a:xfrm>
              <a:blipFill rotWithShape="1">
                <a:blip r:embed="rId2"/>
                <a:stretch>
                  <a:fillRect l="-70" t="-524" r="-561"/>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pic>
        <p:nvPicPr>
          <p:cNvPr id="23" name="Picture 22"/>
          <p:cNvPicPr/>
          <p:nvPr/>
        </p:nvPicPr>
        <p:blipFill rotWithShape="1">
          <a:blip r:embed="rId3"/>
          <a:srcRect l="27872" t="22234" r="27365" b="39005"/>
          <a:stretch/>
        </p:blipFill>
        <p:spPr bwMode="auto">
          <a:xfrm>
            <a:off x="837127" y="2743200"/>
            <a:ext cx="7391400" cy="36782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82068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42900" y="381000"/>
            <a:ext cx="8458200" cy="685800"/>
          </a:xfrm>
        </p:spPr>
        <p:txBody>
          <a:bodyPr/>
          <a:lstStyle/>
          <a:p>
            <a:pPr lvl="1"/>
            <a:r>
              <a:rPr lang="ro-RO" altLang="en-US" sz="2600" b="1" dirty="0" smtClean="0">
                <a:solidFill>
                  <a:schemeClr val="bg2"/>
                </a:solidFill>
              </a:rPr>
              <a:t>IV.</a:t>
            </a:r>
            <a:r>
              <a:rPr lang="en-US" altLang="en-US" sz="2600" b="1" dirty="0" smtClean="0">
                <a:solidFill>
                  <a:schemeClr val="bg2"/>
                </a:solidFill>
              </a:rPr>
              <a:t> </a:t>
            </a:r>
            <a:r>
              <a:rPr lang="ro-RO" altLang="en-US" sz="2600" b="1" dirty="0" smtClean="0">
                <a:solidFill>
                  <a:schemeClr val="bg2"/>
                </a:solidFill>
              </a:rPr>
              <a:t>Filtrul geometric</a:t>
            </a:r>
            <a:endParaRPr lang="en-US" sz="2600" b="1" dirty="0">
              <a:solidFill>
                <a:schemeClr val="bg2"/>
              </a:solidFill>
            </a:endParaRPr>
          </a:p>
        </p:txBody>
      </p:sp>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914400"/>
                <a:ext cx="8229600" cy="5668962"/>
              </a:xfrm>
            </p:spPr>
            <p:txBody>
              <a:bodyPr/>
              <a:lstStyle/>
              <a:p>
                <a:pPr>
                  <a:buFont typeface="Wingdings" panose="05000000000000000000" pitchFamily="2" charset="2"/>
                  <a:buChar char="q"/>
                </a:pPr>
                <a:r>
                  <a:rPr lang="ro-RO" sz="1800" dirty="0" smtClean="0"/>
                  <a:t>Filtrul </a:t>
                </a:r>
                <a:r>
                  <a:rPr lang="ro-RO" sz="1800" dirty="0"/>
                  <a:t>generic medie geometrică  este definit prin,</a:t>
                </a: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ro-RO" sz="1800" b="0" i="1">
                              <a:latin typeface="Cambria Math"/>
                            </a:rPr>
                            <m:t>𝑅</m:t>
                          </m:r>
                        </m:e>
                        <m:sub>
                          <m:r>
                            <a:rPr lang="ro-RO" sz="1800" b="0" i="1">
                              <a:latin typeface="Cambria Math"/>
                            </a:rPr>
                            <m:t>𝐺𝑀</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r>
                        <a:rPr lang="ro-RO" sz="1800" b="0" i="1">
                          <a:latin typeface="Cambria Math"/>
                        </a:rPr>
                        <m:t>=</m:t>
                      </m:r>
                      <m:sSup>
                        <m:sSupPr>
                          <m:ctrlPr>
                            <a:rPr lang="en-US" sz="1800" i="1">
                              <a:latin typeface="Cambria Math"/>
                            </a:rPr>
                          </m:ctrlPr>
                        </m:sSupPr>
                        <m:e>
                          <m:d>
                            <m:dPr>
                              <m:begChr m:val="["/>
                              <m:endChr m:val="]"/>
                              <m:ctrlPr>
                                <a:rPr lang="en-US" sz="1800" i="1">
                                  <a:latin typeface="Cambria Math"/>
                                </a:rPr>
                              </m:ctrlPr>
                            </m:dPr>
                            <m:e>
                              <m:f>
                                <m:fPr>
                                  <m:ctrlPr>
                                    <a:rPr lang="en-US" sz="1800" i="1">
                                      <a:latin typeface="Cambria Math"/>
                                    </a:rPr>
                                  </m:ctrlPr>
                                </m:fPr>
                                <m:num>
                                  <m:acc>
                                    <m:accPr>
                                      <m:chr m:val="̅"/>
                                      <m:ctrlPr>
                                        <a:rPr lang="en-US" sz="1800" i="1">
                                          <a:latin typeface="Cambria Math"/>
                                        </a:rPr>
                                      </m:ctrlPr>
                                    </m:acc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acc>
                                </m:num>
                                <m:den>
                                  <m:sSup>
                                    <m:sSupPr>
                                      <m:ctrlPr>
                                        <a:rPr lang="en-US" sz="1800" i="1">
                                          <a:latin typeface="Cambria Math"/>
                                        </a:rPr>
                                      </m:ctrlPr>
                                    </m:sSupPr>
                                    <m:e>
                                      <m:d>
                                        <m:dPr>
                                          <m:begChr m:val="|"/>
                                          <m:endChr m:val="|"/>
                                          <m:ctrlPr>
                                            <a:rPr lang="en-US" sz="1800" i="1">
                                              <a:latin typeface="Cambria Math"/>
                                            </a:rPr>
                                          </m:ctrlPr>
                                        </m:d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d>
                                    </m:e>
                                    <m:sup>
                                      <m:r>
                                        <a:rPr lang="ro-RO" sz="1800" b="0" i="1">
                                          <a:latin typeface="Cambria Math"/>
                                        </a:rPr>
                                        <m:t>2</m:t>
                                      </m:r>
                                    </m:sup>
                                  </m:sSup>
                                </m:den>
                              </m:f>
                            </m:e>
                          </m:d>
                        </m:e>
                        <m:sup>
                          <m:r>
                            <a:rPr lang="ro-RO" sz="1800" b="0" i="1">
                              <a:latin typeface="Cambria Math"/>
                            </a:rPr>
                            <m:t>𝛼</m:t>
                          </m:r>
                        </m:sup>
                      </m:sSup>
                      <m:sSup>
                        <m:sSupPr>
                          <m:ctrlPr>
                            <a:rPr lang="en-US" sz="1800" i="1">
                              <a:latin typeface="Cambria Math"/>
                            </a:rPr>
                          </m:ctrlPr>
                        </m:sSupPr>
                        <m:e>
                          <m:d>
                            <m:dPr>
                              <m:begChr m:val="["/>
                              <m:endChr m:val="]"/>
                              <m:ctrlPr>
                                <a:rPr lang="en-US" sz="1800" i="1">
                                  <a:latin typeface="Cambria Math"/>
                                </a:rPr>
                              </m:ctrlPr>
                            </m:dPr>
                            <m:e>
                              <m:f>
                                <m:fPr>
                                  <m:ctrlPr>
                                    <a:rPr lang="en-US" sz="1800" i="1">
                                      <a:latin typeface="Cambria Math"/>
                                    </a:rPr>
                                  </m:ctrlPr>
                                </m:fPr>
                                <m:num>
                                  <m:acc>
                                    <m:accPr>
                                      <m:chr m:val="̅"/>
                                      <m:ctrlPr>
                                        <a:rPr lang="en-US" sz="1800" i="1">
                                          <a:latin typeface="Cambria Math"/>
                                        </a:rPr>
                                      </m:ctrlPr>
                                    </m:acc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acc>
                                </m:num>
                                <m:den>
                                  <m:sSup>
                                    <m:sSupPr>
                                      <m:ctrlPr>
                                        <a:rPr lang="en-US" sz="1800" i="1">
                                          <a:latin typeface="Cambria Math"/>
                                        </a:rPr>
                                      </m:ctrlPr>
                                    </m:sSupPr>
                                    <m:e>
                                      <m:d>
                                        <m:dPr>
                                          <m:begChr m:val="|"/>
                                          <m:endChr m:val="|"/>
                                          <m:ctrlPr>
                                            <a:rPr lang="en-US" sz="1800" i="1">
                                              <a:latin typeface="Cambria Math"/>
                                            </a:rPr>
                                          </m:ctrlPr>
                                        </m:dPr>
                                        <m:e>
                                          <m:acc>
                                            <m:accPr>
                                              <m:chr m:val="̂"/>
                                              <m:ctrlPr>
                                                <a:rPr lang="en-US" sz="1800" i="1">
                                                  <a:latin typeface="Cambria Math"/>
                                                </a:rPr>
                                              </m:ctrlPr>
                                            </m:accPr>
                                            <m:e>
                                              <m:r>
                                                <a:rPr lang="ro-RO" sz="1800" b="0" i="1">
                                                  <a:latin typeface="Cambria Math"/>
                                                </a:rPr>
                                                <m:t>h</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d>
                                    </m:e>
                                    <m:sup>
                                      <m:r>
                                        <a:rPr lang="ro-RO" sz="1800" b="0" i="1">
                                          <a:latin typeface="Cambria Math"/>
                                        </a:rPr>
                                        <m:t>2</m:t>
                                      </m:r>
                                    </m:sup>
                                  </m:sSup>
                                  <m:r>
                                    <a:rPr lang="ro-RO" sz="1800" b="0" i="1">
                                      <a:latin typeface="Cambria Math"/>
                                    </a:rPr>
                                    <m:t>+</m:t>
                                  </m:r>
                                  <m:r>
                                    <a:rPr lang="ro-RO" sz="1800" b="0" i="1">
                                      <a:latin typeface="Cambria Math"/>
                                    </a:rPr>
                                    <m:t>𝛾</m:t>
                                  </m:r>
                                  <m:r>
                                    <a:rPr lang="ro-RO" sz="1800" b="0" i="1">
                                      <a:latin typeface="Cambria Math"/>
                                    </a:rPr>
                                    <m:t>∙</m:t>
                                  </m:r>
                                  <m:d>
                                    <m:dPr>
                                      <m:begChr m:val="["/>
                                      <m:endChr m:val="]"/>
                                      <m:ctrlPr>
                                        <a:rPr lang="en-US" sz="1800" i="1">
                                          <a:latin typeface="Cambria Math"/>
                                        </a:rPr>
                                      </m:ctrlPr>
                                    </m:dPr>
                                    <m:e>
                                      <m:f>
                                        <m:fPr>
                                          <m:ctrlPr>
                                            <a:rPr lang="en-US" sz="1800" i="1">
                                              <a:latin typeface="Cambria Math"/>
                                            </a:rPr>
                                          </m:ctrlPr>
                                        </m:fPr>
                                        <m:num>
                                          <m:sSub>
                                            <m:sSubPr>
                                              <m:ctrlPr>
                                                <a:rPr lang="en-US" sz="1800" i="1">
                                                  <a:latin typeface="Cambria Math"/>
                                                </a:rPr>
                                              </m:ctrlPr>
                                            </m:sSubPr>
                                            <m:e>
                                              <m:r>
                                                <a:rPr lang="ro-RO" sz="1800" b="0" i="1">
                                                  <a:latin typeface="Cambria Math"/>
                                                </a:rPr>
                                                <m:t>𝑆</m:t>
                                              </m:r>
                                            </m:e>
                                            <m:sub>
                                              <m:r>
                                                <a:rPr lang="ro-RO" sz="1800" b="0" i="1">
                                                  <a:latin typeface="Cambria Math"/>
                                                </a:rPr>
                                                <m:t>𝜂</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num>
                                        <m:den>
                                          <m:sSub>
                                            <m:sSubPr>
                                              <m:ctrlPr>
                                                <a:rPr lang="en-US" sz="1800" i="1">
                                                  <a:latin typeface="Cambria Math"/>
                                                </a:rPr>
                                              </m:ctrlPr>
                                            </m:sSubPr>
                                            <m:e>
                                              <m:r>
                                                <a:rPr lang="ro-RO" sz="1800" b="0" i="1">
                                                  <a:latin typeface="Cambria Math"/>
                                                </a:rPr>
                                                <m:t>𝑆</m:t>
                                              </m:r>
                                            </m:e>
                                            <m:sub>
                                              <m:r>
                                                <a:rPr lang="ro-RO" sz="1800" b="0" i="1">
                                                  <a:latin typeface="Cambria Math"/>
                                                </a:rPr>
                                                <m:t>𝑓</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den>
                                      </m:f>
                                    </m:e>
                                  </m:d>
                                </m:den>
                              </m:f>
                            </m:e>
                          </m:d>
                        </m:e>
                        <m:sup>
                          <m:r>
                            <a:rPr lang="ro-RO" sz="1800" b="0" i="1">
                              <a:latin typeface="Cambria Math"/>
                            </a:rPr>
                            <m:t>1−</m:t>
                          </m:r>
                          <m:r>
                            <a:rPr lang="ro-RO" sz="1800" b="0" i="1">
                              <a:latin typeface="Cambria Math"/>
                            </a:rPr>
                            <m:t>𝛼</m:t>
                          </m:r>
                        </m:sup>
                      </m:sSup>
                    </m:oMath>
                  </m:oMathPara>
                </a14:m>
                <a:endParaRPr lang="en-US" sz="1800" dirty="0" smtClean="0"/>
              </a:p>
              <a:p>
                <a:pPr marL="0" indent="0">
                  <a:buNone/>
                </a:pPr>
                <a:r>
                  <a:rPr lang="ro-RO" sz="1800" dirty="0"/>
                  <a:t> </a:t>
                </a:r>
                <a:endParaRPr lang="en-US" sz="1800" dirty="0"/>
              </a:p>
              <a:p>
                <a:pPr marL="0" indent="0">
                  <a:buNone/>
                </a:pPr>
                <a:r>
                  <a:rPr lang="ro-RO" sz="1800" dirty="0"/>
                  <a:t>unde </a:t>
                </a:r>
                <a14:m>
                  <m:oMath xmlns:m="http://schemas.openxmlformats.org/officeDocument/2006/math">
                    <m:r>
                      <a:rPr lang="ro-RO" sz="1800" b="0" i="1">
                        <a:latin typeface="Cambria Math"/>
                      </a:rPr>
                      <m:t>𝛼</m:t>
                    </m:r>
                  </m:oMath>
                </a14:m>
                <a:r>
                  <a:rPr lang="ro-RO" sz="1800" dirty="0"/>
                  <a:t> şi </a:t>
                </a:r>
                <a14:m>
                  <m:oMath xmlns:m="http://schemas.openxmlformats.org/officeDocument/2006/math">
                    <m:r>
                      <a:rPr lang="ro-RO" sz="1800" b="0" i="1">
                        <a:latin typeface="Cambria Math"/>
                      </a:rPr>
                      <m:t>𝛾</m:t>
                    </m:r>
                  </m:oMath>
                </a14:m>
                <a:r>
                  <a:rPr lang="ro-RO" sz="1800" dirty="0"/>
                  <a:t> sunt constante reale pozitive</a:t>
                </a:r>
                <a:r>
                  <a:rPr lang="ro-RO" sz="1800" dirty="0" smtClean="0"/>
                  <a:t>. Similar filtrului Wiener, poate fi utilizată</a:t>
                </a:r>
                <a14:m>
                  <m:oMath xmlns:m="http://schemas.openxmlformats.org/officeDocument/2006/math">
                    <m:sSup>
                      <m:sSupPr>
                        <m:ctrlPr>
                          <a:rPr lang="ro-RO" sz="1800" i="1">
                            <a:latin typeface="Cambria Math"/>
                          </a:rPr>
                        </m:ctrlPr>
                      </m:sSupPr>
                      <m:e>
                        <m:d>
                          <m:dPr>
                            <m:begChr m:val="|"/>
                            <m:endChr m:val="|"/>
                            <m:ctrlPr>
                              <a:rPr lang="en-US" sz="1800" i="1">
                                <a:latin typeface="Cambria Math"/>
                              </a:rPr>
                            </m:ctrlPr>
                          </m:dPr>
                          <m:e>
                            <m:acc>
                              <m:accPr>
                                <m:chr m:val="̂"/>
                                <m:ctrlPr>
                                  <a:rPr lang="en-US" sz="1800" i="1">
                                    <a:latin typeface="Cambria Math"/>
                                  </a:rPr>
                                </m:ctrlPr>
                              </m:accPr>
                              <m:e>
                                <m:r>
                                  <a:rPr lang="ro-RO" sz="1800" b="0" i="1">
                                    <a:latin typeface="Cambria Math"/>
                                  </a:rPr>
                                  <m:t>𝑝</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d>
                      </m:e>
                      <m:sup>
                        <m:r>
                          <a:rPr lang="en-US" sz="1800" b="0" i="1">
                            <a:latin typeface="Cambria Math"/>
                          </a:rPr>
                          <m:t>2</m:t>
                        </m:r>
                      </m:sup>
                    </m:sSup>
                  </m:oMath>
                </a14:m>
                <a:r>
                  <a:rPr lang="en-US" sz="1800" dirty="0" smtClean="0"/>
                  <a:t> </a:t>
                </a:r>
                <a:r>
                  <a:rPr lang="ro-RO" sz="1800" dirty="0" smtClean="0"/>
                  <a:t>în locul </a:t>
                </a:r>
                <a14:m>
                  <m:oMath xmlns:m="http://schemas.openxmlformats.org/officeDocument/2006/math">
                    <m:d>
                      <m:dPr>
                        <m:begChr m:val="["/>
                        <m:endChr m:val="]"/>
                        <m:ctrlPr>
                          <a:rPr lang="en-US" sz="1800" i="1">
                            <a:latin typeface="Cambria Math"/>
                          </a:rPr>
                        </m:ctrlPr>
                      </m:dPr>
                      <m:e>
                        <m:f>
                          <m:fPr>
                            <m:ctrlPr>
                              <a:rPr lang="en-US" sz="1800" i="1">
                                <a:latin typeface="Cambria Math"/>
                              </a:rPr>
                            </m:ctrlPr>
                          </m:fPr>
                          <m:num>
                            <m:sSub>
                              <m:sSubPr>
                                <m:ctrlPr>
                                  <a:rPr lang="en-US" sz="1800" i="1">
                                    <a:latin typeface="Cambria Math"/>
                                  </a:rPr>
                                </m:ctrlPr>
                              </m:sSubPr>
                              <m:e>
                                <m:r>
                                  <a:rPr lang="ro-RO" sz="1800" i="1">
                                    <a:latin typeface="Cambria Math"/>
                                  </a:rPr>
                                  <m:t>𝑆</m:t>
                                </m:r>
                              </m:e>
                              <m:sub>
                                <m:r>
                                  <a:rPr lang="ro-RO" sz="1800" i="1">
                                    <a:latin typeface="Cambria Math"/>
                                  </a:rPr>
                                  <m:t>𝜂</m:t>
                                </m:r>
                              </m:sub>
                            </m:sSub>
                            <m:d>
                              <m:dPr>
                                <m:ctrlPr>
                                  <a:rPr lang="en-US" sz="1800" i="1">
                                    <a:latin typeface="Cambria Math"/>
                                  </a:rPr>
                                </m:ctrlPr>
                              </m:dPr>
                              <m:e>
                                <m:r>
                                  <a:rPr lang="ro-RO" sz="1800" i="1">
                                    <a:latin typeface="Cambria Math"/>
                                  </a:rPr>
                                  <m:t>𝑢</m:t>
                                </m:r>
                                <m:r>
                                  <a:rPr lang="ro-RO" sz="1800" i="1">
                                    <a:latin typeface="Cambria Math"/>
                                  </a:rPr>
                                  <m:t>,</m:t>
                                </m:r>
                                <m:r>
                                  <a:rPr lang="ro-RO" sz="1800" i="1">
                                    <a:latin typeface="Cambria Math"/>
                                  </a:rPr>
                                  <m:t>𝑣</m:t>
                                </m:r>
                              </m:e>
                            </m:d>
                          </m:num>
                          <m:den>
                            <m:sSub>
                              <m:sSubPr>
                                <m:ctrlPr>
                                  <a:rPr lang="en-US" sz="1800" i="1">
                                    <a:latin typeface="Cambria Math"/>
                                  </a:rPr>
                                </m:ctrlPr>
                              </m:sSubPr>
                              <m:e>
                                <m:r>
                                  <a:rPr lang="ro-RO" sz="1800" i="1">
                                    <a:latin typeface="Cambria Math"/>
                                  </a:rPr>
                                  <m:t>𝑆</m:t>
                                </m:r>
                              </m:e>
                              <m:sub>
                                <m:r>
                                  <a:rPr lang="ro-RO" sz="1800" i="1">
                                    <a:latin typeface="Cambria Math"/>
                                  </a:rPr>
                                  <m:t>𝑓</m:t>
                                </m:r>
                              </m:sub>
                            </m:sSub>
                            <m:d>
                              <m:dPr>
                                <m:ctrlPr>
                                  <a:rPr lang="en-US" sz="1800" i="1">
                                    <a:latin typeface="Cambria Math"/>
                                  </a:rPr>
                                </m:ctrlPr>
                              </m:dPr>
                              <m:e>
                                <m:r>
                                  <a:rPr lang="ro-RO" sz="1800" i="1">
                                    <a:latin typeface="Cambria Math"/>
                                  </a:rPr>
                                  <m:t>𝑢</m:t>
                                </m:r>
                                <m:r>
                                  <a:rPr lang="ro-RO" sz="1800" i="1">
                                    <a:latin typeface="Cambria Math"/>
                                  </a:rPr>
                                  <m:t>,</m:t>
                                </m:r>
                                <m:r>
                                  <a:rPr lang="ro-RO" sz="1800" i="1">
                                    <a:latin typeface="Cambria Math"/>
                                  </a:rPr>
                                  <m:t>𝑣</m:t>
                                </m:r>
                              </m:e>
                            </m:d>
                          </m:den>
                        </m:f>
                      </m:e>
                    </m:d>
                  </m:oMath>
                </a14:m>
                <a:endParaRPr lang="ro-RO" sz="1800" dirty="0" smtClean="0"/>
              </a:p>
              <a:p>
                <a:pPr>
                  <a:buFont typeface="Wingdings" panose="05000000000000000000" pitchFamily="2" charset="2"/>
                  <a:buChar char="q"/>
                </a:pPr>
                <a:r>
                  <a:rPr lang="ro-RO" sz="1800" dirty="0" smtClean="0"/>
                  <a:t>Procesul </a:t>
                </a:r>
                <a:r>
                  <a:rPr lang="ro-RO" sz="1800" dirty="0"/>
                  <a:t>de restaurare este definit </a:t>
                </a:r>
                <a:r>
                  <a:rPr lang="ro-RO" sz="1800" dirty="0" smtClean="0"/>
                  <a:t>prin: pentru </a:t>
                </a:r>
                <a14:m>
                  <m:oMath xmlns:m="http://schemas.openxmlformats.org/officeDocument/2006/math">
                    <m:r>
                      <a:rPr lang="ro-RO" sz="1800" b="0" i="1">
                        <a:latin typeface="Cambria Math"/>
                      </a:rPr>
                      <m:t>1≤</m:t>
                    </m:r>
                    <m:r>
                      <a:rPr lang="ro-RO" sz="1800" b="0" i="1">
                        <a:latin typeface="Cambria Math"/>
                      </a:rPr>
                      <m:t>𝑥</m:t>
                    </m:r>
                    <m:r>
                      <a:rPr lang="ro-RO" sz="1800" b="0" i="1">
                        <a:latin typeface="Cambria Math"/>
                      </a:rPr>
                      <m:t>≤</m:t>
                    </m:r>
                    <m:r>
                      <a:rPr lang="ro-RO" sz="1800" b="0" i="1">
                        <a:latin typeface="Cambria Math"/>
                      </a:rPr>
                      <m:t>𝑁</m:t>
                    </m:r>
                    <m:r>
                      <a:rPr lang="ro-RO" sz="1800" b="0" i="1">
                        <a:latin typeface="Cambria Math"/>
                      </a:rPr>
                      <m:t>, 1≤</m:t>
                    </m:r>
                    <m:r>
                      <a:rPr lang="ro-RO" sz="1800" b="0" i="1">
                        <a:latin typeface="Cambria Math"/>
                      </a:rPr>
                      <m:t>𝑦</m:t>
                    </m:r>
                    <m:r>
                      <a:rPr lang="ro-RO" sz="1800" b="0" i="1">
                        <a:latin typeface="Cambria Math"/>
                      </a:rPr>
                      <m:t>≤</m:t>
                    </m:r>
                    <m:r>
                      <a:rPr lang="ro-RO" sz="1800" b="0" i="1">
                        <a:latin typeface="Cambria Math"/>
                      </a:rPr>
                      <m:t>𝑀</m:t>
                    </m:r>
                  </m:oMath>
                </a14:m>
                <a:r>
                  <a:rPr lang="ro-RO" sz="1800" dirty="0"/>
                  <a:t>, </a:t>
                </a:r>
                <a14:m>
                  <m:oMath xmlns:m="http://schemas.openxmlformats.org/officeDocument/2006/math">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oMath>
                </a14:m>
                <a:r>
                  <a:rPr lang="ro-RO" sz="1800" dirty="0"/>
                  <a:t> corespondentul punctului </a:t>
                </a:r>
                <a14:m>
                  <m:oMath xmlns:m="http://schemas.openxmlformats.org/officeDocument/2006/math">
                    <m:d>
                      <m:dPr>
                        <m:ctrlPr>
                          <a:rPr lang="en-US" sz="1800" i="1">
                            <a:latin typeface="Cambria Math"/>
                          </a:rPr>
                        </m:ctrlPr>
                      </m:dPr>
                      <m:e>
                        <m:r>
                          <a:rPr lang="ro-RO" sz="1800" b="0" i="1">
                            <a:latin typeface="Cambria Math"/>
                          </a:rPr>
                          <m:t>𝑥</m:t>
                        </m:r>
                        <m:r>
                          <a:rPr lang="ro-RO" sz="1800" b="0" i="1">
                            <a:latin typeface="Cambria Math"/>
                          </a:rPr>
                          <m:t>,</m:t>
                        </m:r>
                        <m:r>
                          <a:rPr lang="ro-RO" sz="1800" b="0" i="1">
                            <a:latin typeface="Cambria Math"/>
                          </a:rPr>
                          <m:t>𝑦</m:t>
                        </m:r>
                      </m:e>
                    </m:d>
                  </m:oMath>
                </a14:m>
                <a:r>
                  <a:rPr lang="ro-RO" sz="1800" dirty="0"/>
                  <a:t> în domeniul de frecvenţe,</a:t>
                </a:r>
                <a:endParaRPr lang="en-US" sz="1800"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ro-RO" sz="1800" b="0" i="1">
                              <a:latin typeface="Cambria Math"/>
                            </a:rPr>
                            <m:t>𝑓</m:t>
                          </m:r>
                        </m:e>
                      </m:acc>
                      <m:d>
                        <m:dPr>
                          <m:ctrlPr>
                            <a:rPr lang="en-US" sz="1800" i="1">
                              <a:latin typeface="Cambria Math"/>
                            </a:rPr>
                          </m:ctrlPr>
                        </m:dPr>
                        <m:e>
                          <m:r>
                            <a:rPr lang="ro-RO" sz="1800" b="0" i="1">
                              <a:latin typeface="Cambria Math"/>
                            </a:rPr>
                            <m:t>𝑥</m:t>
                          </m:r>
                          <m:r>
                            <a:rPr lang="ro-RO" sz="1800" b="0" i="1">
                              <a:latin typeface="Cambria Math"/>
                            </a:rPr>
                            <m:t>,</m:t>
                          </m:r>
                          <m:r>
                            <a:rPr lang="ro-RO" sz="1800" b="0" i="1">
                              <a:latin typeface="Cambria Math"/>
                            </a:rPr>
                            <m:t>𝑦</m:t>
                          </m:r>
                        </m:e>
                      </m:d>
                      <m:r>
                        <a:rPr lang="ro-RO" sz="1800" b="0" i="1">
                          <a:latin typeface="Cambria Math"/>
                        </a:rPr>
                        <m:t>=</m:t>
                      </m:r>
                      <m:r>
                        <a:rPr lang="ro-RO" sz="1800" b="0" i="1">
                          <a:latin typeface="Cambria Math"/>
                        </a:rPr>
                        <m:t>𝑇𝐹𝐷𝐼</m:t>
                      </m:r>
                      <m:d>
                        <m:dPr>
                          <m:ctrlPr>
                            <a:rPr lang="en-US" sz="1800" i="1">
                              <a:latin typeface="Cambria Math"/>
                            </a:rPr>
                          </m:ctrlPr>
                        </m:dPr>
                        <m:e>
                          <m:sSub>
                            <m:sSubPr>
                              <m:ctrlPr>
                                <a:rPr lang="en-US" sz="1800" i="1">
                                  <a:latin typeface="Cambria Math"/>
                                </a:rPr>
                              </m:ctrlPr>
                            </m:sSubPr>
                            <m:e>
                              <m:r>
                                <a:rPr lang="ro-RO" sz="1800" b="0" i="1">
                                  <a:latin typeface="Cambria Math"/>
                                </a:rPr>
                                <m:t>𝑅</m:t>
                              </m:r>
                            </m:e>
                            <m:sub>
                              <m:r>
                                <a:rPr lang="ro-RO" sz="1800" b="0" i="1">
                                  <a:latin typeface="Cambria Math"/>
                                </a:rPr>
                                <m:t>𝐺𝑀</m:t>
                              </m:r>
                            </m:sub>
                          </m:sSub>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r>
                            <a:rPr lang="ro-RO" sz="1800" b="0" i="1">
                              <a:latin typeface="Cambria Math"/>
                            </a:rPr>
                            <m:t>∙</m:t>
                          </m:r>
                          <m:acc>
                            <m:accPr>
                              <m:chr m:val="̂"/>
                              <m:ctrlPr>
                                <a:rPr lang="en-US" sz="1800" i="1">
                                  <a:latin typeface="Cambria Math"/>
                                </a:rPr>
                              </m:ctrlPr>
                            </m:accPr>
                            <m:e>
                              <m:r>
                                <a:rPr lang="ro-RO" sz="1800" b="0" i="1">
                                  <a:latin typeface="Cambria Math"/>
                                </a:rPr>
                                <m:t>𝑔</m:t>
                              </m:r>
                            </m:e>
                          </m:acc>
                          <m:d>
                            <m:dPr>
                              <m:ctrlPr>
                                <a:rPr lang="en-US" sz="1800" i="1">
                                  <a:latin typeface="Cambria Math"/>
                                </a:rPr>
                              </m:ctrlPr>
                            </m:dPr>
                            <m:e>
                              <m:r>
                                <a:rPr lang="ro-RO" sz="1800" b="0" i="1">
                                  <a:latin typeface="Cambria Math"/>
                                </a:rPr>
                                <m:t>𝑢</m:t>
                              </m:r>
                              <m:r>
                                <a:rPr lang="ro-RO" sz="1800" b="0" i="1">
                                  <a:latin typeface="Cambria Math"/>
                                </a:rPr>
                                <m:t>,</m:t>
                              </m:r>
                              <m:r>
                                <a:rPr lang="ro-RO" sz="1800" b="0" i="1">
                                  <a:latin typeface="Cambria Math"/>
                                </a:rPr>
                                <m:t>𝑣</m:t>
                              </m:r>
                            </m:e>
                          </m:d>
                        </m:e>
                      </m:d>
                    </m:oMath>
                  </m:oMathPara>
                </a14:m>
                <a:endParaRPr lang="en-US" sz="1800" dirty="0"/>
              </a:p>
              <a:p>
                <a:pPr>
                  <a:buFont typeface="Wingdings" panose="05000000000000000000" pitchFamily="2" charset="2"/>
                  <a:buChar char="q"/>
                </a:pPr>
                <a:endParaRPr lang="en-US" sz="1800" dirty="0"/>
              </a:p>
              <a:p>
                <a:pPr>
                  <a:buFont typeface="Wingdings" panose="05000000000000000000" pitchFamily="2" charset="2"/>
                  <a:buChar char="q"/>
                </a:pPr>
                <a:r>
                  <a:rPr lang="ro-RO" sz="1800" dirty="0" smtClean="0"/>
                  <a:t>Dacă </a:t>
                </a:r>
                <a14:m>
                  <m:oMath xmlns:m="http://schemas.openxmlformats.org/officeDocument/2006/math">
                    <m:r>
                      <a:rPr lang="ro-RO" sz="1800" b="0" i="1">
                        <a:latin typeface="Cambria Math"/>
                      </a:rPr>
                      <m:t>𝛼</m:t>
                    </m:r>
                    <m:r>
                      <a:rPr lang="ro-RO" sz="1800" b="0" i="1">
                        <a:latin typeface="Cambria Math"/>
                      </a:rPr>
                      <m:t>=</m:t>
                    </m:r>
                    <m:f>
                      <m:fPr>
                        <m:ctrlPr>
                          <a:rPr lang="en-US" sz="1800" i="1">
                            <a:latin typeface="Cambria Math"/>
                          </a:rPr>
                        </m:ctrlPr>
                      </m:fPr>
                      <m:num>
                        <m:r>
                          <a:rPr lang="ro-RO" sz="1800" b="0" i="1">
                            <a:latin typeface="Cambria Math"/>
                          </a:rPr>
                          <m:t>1</m:t>
                        </m:r>
                      </m:num>
                      <m:den>
                        <m:r>
                          <a:rPr lang="ro-RO" sz="1800" b="0" i="1">
                            <a:latin typeface="Cambria Math"/>
                          </a:rPr>
                          <m:t>2</m:t>
                        </m:r>
                      </m:den>
                    </m:f>
                  </m:oMath>
                </a14:m>
                <a:r>
                  <a:rPr lang="ro-RO" sz="1800" dirty="0"/>
                  <a:t>, atunci filtrul obţinut este media geometrică dintre filtrul invers şi filtrul Wiener</a:t>
                </a:r>
                <a:r>
                  <a:rPr lang="ro-RO" sz="1800" dirty="0" smtClean="0"/>
                  <a:t>.</a:t>
                </a:r>
                <a:endParaRPr lang="en-US" sz="1800" dirty="0"/>
              </a:p>
              <a:p>
                <a:pPr>
                  <a:buFont typeface="Wingdings" panose="05000000000000000000" pitchFamily="2" charset="2"/>
                  <a:buChar char="q"/>
                </a:pPr>
                <a:r>
                  <a:rPr lang="ro-RO" sz="1800" dirty="0"/>
                  <a:t>Cele mai frecvent utilizate alegeri ale parametrilor </a:t>
                </a:r>
                <a14:m>
                  <m:oMath xmlns:m="http://schemas.openxmlformats.org/officeDocument/2006/math">
                    <m:r>
                      <a:rPr lang="ro-RO" sz="1800" b="0" i="1">
                        <a:latin typeface="Cambria Math"/>
                      </a:rPr>
                      <m:t>𝛼</m:t>
                    </m:r>
                  </m:oMath>
                </a14:m>
                <a:r>
                  <a:rPr lang="ro-RO" sz="1800" dirty="0"/>
                  <a:t> şi </a:t>
                </a:r>
                <a14:m>
                  <m:oMath xmlns:m="http://schemas.openxmlformats.org/officeDocument/2006/math">
                    <m:r>
                      <a:rPr lang="ro-RO" sz="1800" b="0" i="1">
                        <a:latin typeface="Cambria Math"/>
                      </a:rPr>
                      <m:t>𝛾</m:t>
                    </m:r>
                  </m:oMath>
                </a14:m>
                <a:r>
                  <a:rPr lang="ro-RO" sz="1800" dirty="0"/>
                  <a:t> sunt,</a:t>
                </a:r>
                <a:endParaRPr lang="en-US" sz="1800" dirty="0"/>
              </a:p>
              <a:p>
                <a:pPr>
                  <a:buFont typeface="Wingdings" panose="05000000000000000000" pitchFamily="2" charset="2"/>
                  <a:buChar char="q"/>
                </a:pPr>
                <a:r>
                  <a:rPr lang="ro-RO" sz="1800" dirty="0"/>
                  <a:t>1. </a:t>
                </a:r>
                <a14:m>
                  <m:oMath xmlns:m="http://schemas.openxmlformats.org/officeDocument/2006/math">
                    <m:r>
                      <a:rPr lang="ro-RO" sz="1800" b="0" i="1">
                        <a:latin typeface="Cambria Math"/>
                      </a:rPr>
                      <m:t>𝛼</m:t>
                    </m:r>
                    <m:r>
                      <a:rPr lang="ro-RO" sz="1800" b="0" i="1">
                        <a:latin typeface="Cambria Math"/>
                      </a:rPr>
                      <m:t>=</m:t>
                    </m:r>
                    <m:f>
                      <m:fPr>
                        <m:ctrlPr>
                          <a:rPr lang="en-US" sz="1800" i="1">
                            <a:latin typeface="Cambria Math"/>
                          </a:rPr>
                        </m:ctrlPr>
                      </m:fPr>
                      <m:num>
                        <m:r>
                          <a:rPr lang="ro-RO" sz="1800" b="0" i="1">
                            <a:latin typeface="Cambria Math"/>
                          </a:rPr>
                          <m:t>1</m:t>
                        </m:r>
                      </m:num>
                      <m:den>
                        <m:r>
                          <a:rPr lang="ro-RO" sz="1800" b="0" i="1">
                            <a:latin typeface="Cambria Math"/>
                          </a:rPr>
                          <m:t>2</m:t>
                        </m:r>
                      </m:den>
                    </m:f>
                  </m:oMath>
                </a14:m>
                <a:r>
                  <a:rPr lang="ro-RO" sz="1800" dirty="0"/>
                  <a:t> şi </a:t>
                </a:r>
                <a14:m>
                  <m:oMath xmlns:m="http://schemas.openxmlformats.org/officeDocument/2006/math">
                    <m:r>
                      <a:rPr lang="ro-RO" sz="1800" b="0" i="1">
                        <a:latin typeface="Cambria Math"/>
                      </a:rPr>
                      <m:t>𝛾</m:t>
                    </m:r>
                    <m:r>
                      <a:rPr lang="ro-RO" sz="1800" b="0" i="1">
                        <a:latin typeface="Cambria Math"/>
                      </a:rPr>
                      <m:t>=1</m:t>
                    </m:r>
                  </m:oMath>
                </a14:m>
                <a:r>
                  <a:rPr lang="ro-RO" sz="1800" dirty="0"/>
                  <a:t> - filtrul egalizare a puterii spectrale;</a:t>
                </a:r>
                <a:endParaRPr lang="en-US" sz="1800" dirty="0"/>
              </a:p>
              <a:p>
                <a:pPr>
                  <a:buFont typeface="Wingdings" panose="05000000000000000000" pitchFamily="2" charset="2"/>
                  <a:buChar char="q"/>
                </a:pPr>
                <a:r>
                  <a:rPr lang="ro-RO" sz="1800" dirty="0"/>
                  <a:t>2. </a:t>
                </a:r>
                <a14:m>
                  <m:oMath xmlns:m="http://schemas.openxmlformats.org/officeDocument/2006/math">
                    <m:r>
                      <a:rPr lang="ro-RO" sz="1800" b="0" i="1">
                        <a:latin typeface="Cambria Math"/>
                      </a:rPr>
                      <m:t>𝛼</m:t>
                    </m:r>
                    <m:r>
                      <a:rPr lang="ro-RO" sz="1800" b="0" i="1">
                        <a:latin typeface="Cambria Math"/>
                      </a:rPr>
                      <m:t>=0</m:t>
                    </m:r>
                  </m:oMath>
                </a14:m>
                <a:r>
                  <a:rPr lang="ro-RO" sz="1800" dirty="0"/>
                  <a:t>- filtrul parametric Wiener  </a:t>
                </a:r>
                <a:endParaRPr lang="en-US" sz="1800" dirty="0"/>
              </a:p>
              <a:p>
                <a:pPr algn="just">
                  <a:buFont typeface="Wingdings" panose="05000000000000000000" pitchFamily="2" charset="2"/>
                  <a:buChar char="q"/>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914400"/>
                <a:ext cx="8229600" cy="5668962"/>
              </a:xfrm>
              <a:blipFill rotWithShape="1">
                <a:blip r:embed="rId3"/>
                <a:stretch>
                  <a:fillRect l="-593" t="-538" r="-370" b="-1935"/>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Tree>
    <p:extLst>
      <p:ext uri="{BB962C8B-B14F-4D97-AF65-F5344CB8AC3E}">
        <p14:creationId xmlns:p14="http://schemas.microsoft.com/office/powerpoint/2010/main" val="28734466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731838"/>
                <a:ext cx="8229600" cy="5821362"/>
              </a:xfrm>
            </p:spPr>
            <p:txBody>
              <a:bodyPr/>
              <a:lstStyle/>
              <a:p>
                <a:pPr algn="just">
                  <a:buFont typeface="Wingdings" panose="05000000000000000000" pitchFamily="2" charset="2"/>
                  <a:buChar char="q"/>
                </a:pPr>
                <a:r>
                  <a:rPr lang="ro-RO" sz="1800" dirty="0" smtClean="0"/>
                  <a:t>În </a:t>
                </a:r>
                <a:r>
                  <a:rPr lang="ro-RO" sz="1800" dirty="0"/>
                  <a:t>figura a este prezentată o imagine degradată motion blur în caz continuu cu </a:t>
                </a:r>
                <a14:m>
                  <m:oMath xmlns:m="http://schemas.openxmlformats.org/officeDocument/2006/math">
                    <m:r>
                      <a:rPr lang="ro-RO" sz="1800" i="1">
                        <a:latin typeface="Cambria Math"/>
                      </a:rPr>
                      <m:t>𝑎</m:t>
                    </m:r>
                    <m:r>
                      <a:rPr lang="ro-RO" sz="1800" i="1">
                        <a:latin typeface="Cambria Math"/>
                      </a:rPr>
                      <m:t>=0, </m:t>
                    </m:r>
                    <m:r>
                      <a:rPr lang="ro-RO" sz="1800" i="1">
                        <a:latin typeface="Cambria Math"/>
                      </a:rPr>
                      <m:t>𝑏</m:t>
                    </m:r>
                    <m:r>
                      <a:rPr lang="ro-RO" sz="1800" i="1">
                        <a:latin typeface="Cambria Math"/>
                      </a:rPr>
                      <m:t>=0.0015</m:t>
                    </m:r>
                  </m:oMath>
                </a14:m>
                <a:r>
                  <a:rPr lang="ro-RO" sz="1800" dirty="0"/>
                  <a:t> și funcția </a:t>
                </a:r>
                <a14:m>
                  <m:oMath xmlns:m="http://schemas.openxmlformats.org/officeDocument/2006/math">
                    <m:r>
                      <a:rPr lang="en-US" sz="1800" i="1">
                        <a:latin typeface="Cambria Math"/>
                      </a:rPr>
                      <m:t> </m:t>
                    </m:r>
                    <m:acc>
                      <m:accPr>
                        <m:chr m:val="̂"/>
                        <m:ctrlPr>
                          <a:rPr lang="en-US" sz="1800" i="1">
                            <a:latin typeface="Cambria Math"/>
                          </a:rPr>
                        </m:ctrlPr>
                      </m:accPr>
                      <m:e>
                        <m:r>
                          <a:rPr lang="en-US" sz="1800" i="1">
                            <a:latin typeface="Cambria Math"/>
                          </a:rPr>
                          <m:t>h</m:t>
                        </m:r>
                      </m:e>
                    </m:acc>
                    <m:d>
                      <m:dPr>
                        <m:ctrlPr>
                          <a:rPr lang="en-US" sz="1800" i="1">
                            <a:latin typeface="Cambria Math"/>
                          </a:rPr>
                        </m:ctrlPr>
                      </m:dPr>
                      <m:e>
                        <m:r>
                          <a:rPr lang="en-US" sz="1800" i="1">
                            <a:latin typeface="Cambria Math"/>
                          </a:rPr>
                          <m:t>𝑛</m:t>
                        </m:r>
                        <m:r>
                          <a:rPr lang="en-US" sz="1800" i="1">
                            <a:latin typeface="Cambria Math"/>
                          </a:rPr>
                          <m:t>,</m:t>
                        </m:r>
                        <m:r>
                          <a:rPr lang="en-US" sz="1800" i="1">
                            <a:latin typeface="Cambria Math"/>
                          </a:rPr>
                          <m:t>𝑚</m:t>
                        </m:r>
                      </m:e>
                    </m:d>
                    <m:r>
                      <a:rPr lang="en-US" sz="1800" i="1">
                        <a:latin typeface="Cambria Math"/>
                      </a:rPr>
                      <m:t>=</m:t>
                    </m:r>
                    <m:f>
                      <m:fPr>
                        <m:ctrlPr>
                          <a:rPr lang="en-US" sz="1800" i="1">
                            <a:latin typeface="Cambria Math"/>
                          </a:rPr>
                        </m:ctrlPr>
                      </m:fPr>
                      <m:num>
                        <m:r>
                          <a:rPr lang="en-US" sz="1800" i="1">
                            <a:latin typeface="Cambria Math"/>
                          </a:rPr>
                          <m:t>𝑇</m:t>
                        </m:r>
                        <m:r>
                          <a:rPr lang="en-US" sz="1800" i="1">
                            <a:latin typeface="Cambria Math"/>
                          </a:rPr>
                          <m:t>∙</m:t>
                        </m:r>
                        <m:r>
                          <a:rPr lang="en-US" sz="1800" i="1">
                            <a:latin typeface="Cambria Math"/>
                          </a:rPr>
                          <m:t>𝑠𝑖𝑛</m:t>
                        </m:r>
                        <m:d>
                          <m:dPr>
                            <m:ctrlPr>
                              <a:rPr lang="en-US" sz="1800" i="1">
                                <a:latin typeface="Cambria Math"/>
                              </a:rPr>
                            </m:ctrlPr>
                          </m:dPr>
                          <m:e>
                            <m:r>
                              <a:rPr lang="en-US" sz="1800" i="1">
                                <a:latin typeface="Cambria Math"/>
                              </a:rPr>
                              <m:t>𝜋</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e>
                        </m:d>
                      </m:num>
                      <m:den>
                        <m:r>
                          <a:rPr lang="en-US" sz="1800" i="1">
                            <a:latin typeface="Cambria Math"/>
                          </a:rPr>
                          <m:t>𝜋</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den>
                    </m:f>
                    <m:r>
                      <a:rPr lang="en-US" sz="1800" i="1">
                        <a:latin typeface="Cambria Math"/>
                      </a:rPr>
                      <m:t>𝑒𝑥𝑝</m:t>
                    </m:r>
                    <m:d>
                      <m:dPr>
                        <m:begChr m:val="{"/>
                        <m:endChr m:val="}"/>
                        <m:ctrlPr>
                          <a:rPr lang="en-US" sz="1800" i="1">
                            <a:latin typeface="Cambria Math"/>
                          </a:rPr>
                        </m:ctrlPr>
                      </m:dPr>
                      <m:e>
                        <m:r>
                          <a:rPr lang="en-US" sz="1800" i="1">
                            <a:latin typeface="Cambria Math"/>
                          </a:rPr>
                          <m:t>−</m:t>
                        </m:r>
                        <m:r>
                          <a:rPr lang="en-US" sz="1800" i="1">
                            <a:latin typeface="Cambria Math"/>
                          </a:rPr>
                          <m:t>𝜋</m:t>
                        </m:r>
                        <m:r>
                          <a:rPr lang="en-US" sz="1800" i="1">
                            <a:latin typeface="Cambria Math"/>
                          </a:rPr>
                          <m:t>∙</m:t>
                        </m:r>
                        <m:r>
                          <a:rPr lang="en-US" sz="1800" i="1">
                            <a:latin typeface="Cambria Math"/>
                          </a:rPr>
                          <m:t>𝑖</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e>
                    </m:d>
                  </m:oMath>
                </a14:m>
                <a:r>
                  <a:rPr lang="ro-RO" sz="1800" dirty="0"/>
                  <a:t> și aditiv cu zgomot distribuit </a:t>
                </a:r>
                <a14:m>
                  <m:oMath xmlns:m="http://schemas.openxmlformats.org/officeDocument/2006/math">
                    <m:r>
                      <a:rPr lang="ro-RO" sz="1800" b="0" i="1">
                        <a:latin typeface="Cambria Math"/>
                      </a:rPr>
                      <m:t>𝑁</m:t>
                    </m:r>
                    <m:d>
                      <m:dPr>
                        <m:ctrlPr>
                          <a:rPr lang="en-US" sz="1800" i="1">
                            <a:latin typeface="Cambria Math"/>
                          </a:rPr>
                        </m:ctrlPr>
                      </m:dPr>
                      <m:e>
                        <m:r>
                          <a:rPr lang="ro-RO" sz="1800" b="0" i="1">
                            <a:latin typeface="Cambria Math"/>
                          </a:rPr>
                          <m:t>0,</m:t>
                        </m:r>
                        <m:sSup>
                          <m:sSupPr>
                            <m:ctrlPr>
                              <a:rPr lang="en-US" sz="1800" i="1">
                                <a:latin typeface="Cambria Math"/>
                              </a:rPr>
                            </m:ctrlPr>
                          </m:sSupPr>
                          <m:e>
                            <m:r>
                              <a:rPr lang="ro-RO" sz="1800" b="0" i="1">
                                <a:latin typeface="Cambria Math"/>
                              </a:rPr>
                              <m:t>𝜎</m:t>
                            </m:r>
                          </m:e>
                          <m:sup>
                            <m:r>
                              <a:rPr lang="ro-RO" sz="1800" b="0" i="1">
                                <a:latin typeface="Cambria Math"/>
                              </a:rPr>
                              <m:t>2</m:t>
                            </m:r>
                          </m:sup>
                        </m:sSup>
                      </m:e>
                    </m:d>
                    <m:r>
                      <a:rPr lang="ro-RO" sz="1800" b="0" i="1">
                        <a:latin typeface="Cambria Math"/>
                      </a:rPr>
                      <m:t>, </m:t>
                    </m:r>
                    <m:r>
                      <a:rPr lang="ro-RO" sz="1800" b="0" i="1">
                        <a:latin typeface="Cambria Math"/>
                      </a:rPr>
                      <m:t>𝜎</m:t>
                    </m:r>
                    <m:r>
                      <a:rPr lang="ro-RO" sz="1800" b="0" i="1">
                        <a:latin typeface="Cambria Math"/>
                      </a:rPr>
                      <m:t>=15</m:t>
                    </m:r>
                  </m:oMath>
                </a14:m>
                <a:r>
                  <a:rPr lang="ro-RO" sz="1800" dirty="0"/>
                  <a:t> (componenta de degradare zgomot este dominantă).  În figura </a:t>
                </a:r>
                <a:r>
                  <a:rPr lang="ro-RO" sz="1800" dirty="0" smtClean="0"/>
                  <a:t>b </a:t>
                </a:r>
                <a:r>
                  <a:rPr lang="ro-RO" sz="1800" dirty="0"/>
                  <a:t>este prezentată imaginea restaurată prin aplicarea filtrului </a:t>
                </a:r>
                <a:r>
                  <a:rPr lang="en-US" sz="1800" dirty="0" smtClean="0"/>
                  <a:t>geometric </a:t>
                </a:r>
                <a:r>
                  <a:rPr lang="ro-RO" sz="1800" dirty="0" smtClean="0"/>
                  <a:t>cu </a:t>
                </a:r>
                <a14:m>
                  <m:oMath xmlns:m="http://schemas.openxmlformats.org/officeDocument/2006/math">
                    <m:r>
                      <a:rPr lang="ro-RO" sz="1800" b="0" i="1">
                        <a:latin typeface="Cambria Math"/>
                      </a:rPr>
                      <m:t>𝛾</m:t>
                    </m:r>
                    <m:r>
                      <a:rPr lang="ro-RO" sz="1800" b="0" i="1">
                        <a:latin typeface="Cambria Math"/>
                      </a:rPr>
                      <m:t>=0.7</m:t>
                    </m:r>
                  </m:oMath>
                </a14:m>
                <a:r>
                  <a:rPr lang="en-US" sz="1800" dirty="0" smtClean="0"/>
                  <a:t>, </a:t>
                </a:r>
                <a14:m>
                  <m:oMath xmlns:m="http://schemas.openxmlformats.org/officeDocument/2006/math">
                    <m:r>
                      <a:rPr lang="ro-RO" sz="1800" i="1">
                        <a:latin typeface="Cambria Math"/>
                      </a:rPr>
                      <m:t>𝛼</m:t>
                    </m:r>
                    <m:r>
                      <a:rPr lang="ro-RO" sz="1800" i="1">
                        <a:latin typeface="Cambria Math"/>
                      </a:rPr>
                      <m:t>=</m:t>
                    </m:r>
                    <m:f>
                      <m:fPr>
                        <m:ctrlPr>
                          <a:rPr lang="en-US" sz="1800" i="1">
                            <a:latin typeface="Cambria Math"/>
                          </a:rPr>
                        </m:ctrlPr>
                      </m:fPr>
                      <m:num>
                        <m:r>
                          <a:rPr lang="ro-RO" sz="1800" i="1">
                            <a:latin typeface="Cambria Math"/>
                          </a:rPr>
                          <m:t>1</m:t>
                        </m:r>
                      </m:num>
                      <m:den>
                        <m:r>
                          <a:rPr lang="ro-RO" sz="1800" i="1">
                            <a:latin typeface="Cambria Math"/>
                          </a:rPr>
                          <m:t>2</m:t>
                        </m:r>
                      </m:den>
                    </m:f>
                  </m:oMath>
                </a14:m>
                <a:r>
                  <a:rPr lang="ro-RO" sz="1800" dirty="0" smtClean="0"/>
                  <a:t>. În procesul de restaurare a fost aplicată scalarea pe </a:t>
                </a:r>
                <a:r>
                  <a:rPr lang="en-US" sz="1800" dirty="0" smtClean="0"/>
                  <a:t>{0,1,…,255}.</a:t>
                </a:r>
                <a:endParaRPr lang="en-US" sz="1800" dirty="0"/>
              </a:p>
              <a:p>
                <a:pPr algn="just">
                  <a:buFont typeface="Wingdings" panose="05000000000000000000" pitchFamily="2" charset="2"/>
                  <a:buChar char="q"/>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731838"/>
                <a:ext cx="8229600" cy="5821362"/>
              </a:xfrm>
              <a:blipFill rotWithShape="1">
                <a:blip r:embed="rId2"/>
                <a:stretch>
                  <a:fillRect t="-524" r="-593"/>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pic>
        <p:nvPicPr>
          <p:cNvPr id="23" name="Picture 22"/>
          <p:cNvPicPr/>
          <p:nvPr/>
        </p:nvPicPr>
        <p:blipFill rotWithShape="1">
          <a:blip r:embed="rId3"/>
          <a:srcRect l="29729" t="24939" r="26183" b="24882"/>
          <a:stretch/>
        </p:blipFill>
        <p:spPr bwMode="auto">
          <a:xfrm>
            <a:off x="1524000" y="2819400"/>
            <a:ext cx="5791200" cy="3733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5661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685800"/>
            <a:ext cx="8458200" cy="800100"/>
          </a:xfrm>
        </p:spPr>
        <p:txBody>
          <a:bodyPr/>
          <a:lstStyle/>
          <a:p>
            <a:r>
              <a:rPr lang="en-US" sz="4800" b="1" dirty="0"/>
              <a:t/>
            </a:r>
            <a:br>
              <a:rPr lang="en-US" sz="4800" b="1" dirty="0"/>
            </a:br>
            <a:r>
              <a:rPr lang="ro-RO" dirty="0"/>
              <a:t> </a:t>
            </a:r>
            <a:r>
              <a:rPr lang="ro-RO" altLang="en-US" sz="2600" b="1" dirty="0">
                <a:solidFill>
                  <a:schemeClr val="bg2"/>
                </a:solidFill>
              </a:rPr>
              <a:t>II. </a:t>
            </a:r>
            <a:r>
              <a:rPr lang="ro-RO" sz="2600" b="1" dirty="0">
                <a:solidFill>
                  <a:schemeClr val="bg2"/>
                </a:solidFill>
              </a:rPr>
              <a:t>Exprimarea filtrării spațiale cu o mască dată prin intermediul filtrării Fourier</a:t>
            </a:r>
            <a:r>
              <a:rPr lang="en-US" sz="4800" b="1" dirty="0"/>
              <a:t/>
            </a:r>
            <a:br>
              <a:rPr lang="en-US" sz="4800" b="1" dirty="0"/>
            </a:br>
            <a:endParaRPr lang="en-US" sz="8800" b="1" dirty="0">
              <a:solidFill>
                <a:schemeClr val="bg2"/>
              </a:solidFill>
            </a:endParaRPr>
          </a:p>
        </p:txBody>
      </p:sp>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1371600"/>
                <a:ext cx="8229600" cy="5211762"/>
              </a:xfrm>
            </p:spPr>
            <p:txBody>
              <a:bodyPr/>
              <a:lstStyle/>
              <a:p>
                <a:pPr algn="just">
                  <a:buFont typeface="Wingdings" panose="05000000000000000000" pitchFamily="2" charset="2"/>
                  <a:buChar char="q"/>
                </a:pPr>
                <a:r>
                  <a:rPr lang="ro-RO" sz="1800" dirty="0"/>
                  <a:t>Funcția </a:t>
                </a:r>
                <a:r>
                  <a:rPr lang="ro-RO" sz="1800" i="1" dirty="0"/>
                  <a:t>h</a:t>
                </a:r>
                <a:r>
                  <a:rPr lang="ro-RO" sz="1800" dirty="0"/>
                  <a:t> din domeniul spațial </a:t>
                </a:r>
                <a:r>
                  <a:rPr lang="ro-RO" sz="1800" dirty="0" smtClean="0"/>
                  <a:t>are </a:t>
                </a:r>
                <a:r>
                  <a:rPr lang="ro-RO" sz="1800" dirty="0"/>
                  <a:t>o mască de filtrare </a:t>
                </a:r>
                <a14:m>
                  <m:oMath xmlns:m="http://schemas.openxmlformats.org/officeDocument/2006/math">
                    <m:r>
                      <a:rPr lang="ro-RO" sz="1800" b="0" i="1">
                        <a:latin typeface="Cambria Math"/>
                      </a:rPr>
                      <m:t>𝑛</m:t>
                    </m:r>
                    <m:r>
                      <a:rPr lang="ro-RO" sz="1800" b="0" i="1">
                        <a:latin typeface="Cambria Math"/>
                      </a:rPr>
                      <m:t>×</m:t>
                    </m:r>
                    <m:r>
                      <a:rPr lang="ro-RO" sz="1800" b="0" i="1">
                        <a:latin typeface="Cambria Math"/>
                      </a:rPr>
                      <m:t>𝑚</m:t>
                    </m:r>
                  </m:oMath>
                </a14:m>
                <a:r>
                  <a:rPr lang="ro-RO" sz="1800" dirty="0"/>
                  <a:t>, </a:t>
                </a:r>
                <a:r>
                  <a:rPr lang="ro-RO" sz="1800" i="1" dirty="0"/>
                  <a:t>n</a:t>
                </a:r>
                <a:r>
                  <a:rPr lang="ro-RO" sz="1800" dirty="0"/>
                  <a:t> și </a:t>
                </a:r>
                <a:r>
                  <a:rPr lang="ro-RO" sz="1800" i="1" dirty="0"/>
                  <a:t>m</a:t>
                </a:r>
                <a:r>
                  <a:rPr lang="ro-RO" sz="1800" dirty="0"/>
                  <a:t> impare, </a:t>
                </a:r>
                <a14:m>
                  <m:oMath xmlns:m="http://schemas.openxmlformats.org/officeDocument/2006/math">
                    <m:r>
                      <a:rPr lang="ro-RO" sz="1800" b="0" i="1">
                        <a:latin typeface="Cambria Math"/>
                      </a:rPr>
                      <m:t>𝑛</m:t>
                    </m:r>
                    <m:r>
                      <a:rPr lang="ro-RO" sz="1800" b="0" i="1">
                        <a:latin typeface="Cambria Math"/>
                      </a:rPr>
                      <m:t>≪</m:t>
                    </m:r>
                    <m:r>
                      <a:rPr lang="ro-RO" sz="1800" b="0" i="1">
                        <a:latin typeface="Cambria Math"/>
                      </a:rPr>
                      <m:t>𝑁</m:t>
                    </m:r>
                  </m:oMath>
                </a14:m>
                <a:r>
                  <a:rPr lang="ro-RO" sz="1800" dirty="0"/>
                  <a:t>, </a:t>
                </a:r>
                <a14:m>
                  <m:oMath xmlns:m="http://schemas.openxmlformats.org/officeDocument/2006/math">
                    <m:r>
                      <a:rPr lang="ro-RO" sz="1800" b="0" i="1">
                        <a:latin typeface="Cambria Math"/>
                      </a:rPr>
                      <m:t>𝑚</m:t>
                    </m:r>
                    <m:r>
                      <a:rPr lang="ro-RO" sz="1800" b="0" i="1">
                        <a:latin typeface="Cambria Math"/>
                      </a:rPr>
                      <m:t>≪</m:t>
                    </m:r>
                    <m:r>
                      <a:rPr lang="ro-RO" sz="1800" b="0" i="1">
                        <a:latin typeface="Cambria Math"/>
                      </a:rPr>
                      <m:t>𝑀</m:t>
                    </m:r>
                  </m:oMath>
                </a14:m>
                <a:r>
                  <a:rPr lang="ro-RO" sz="1800" dirty="0"/>
                  <a:t>. Presupunem </a:t>
                </a:r>
                <a:r>
                  <a:rPr lang="ro-RO" sz="1800" i="1" dirty="0" smtClean="0"/>
                  <a:t>h</a:t>
                </a:r>
                <a:r>
                  <a:rPr lang="ro-RO" sz="1800" dirty="0" smtClean="0"/>
                  <a:t> simetrică pară sau impară, cu centrul </a:t>
                </a:r>
                <a:r>
                  <a:rPr lang="ro-RO" sz="1800" dirty="0"/>
                  <a:t>de </a:t>
                </a:r>
                <a:r>
                  <a:rPr lang="ro-RO" sz="1800" dirty="0" smtClean="0"/>
                  <a:t>simetrie dat de centrul măștii.</a:t>
                </a:r>
              </a:p>
              <a:p>
                <a:pPr marL="0" indent="0" algn="just">
                  <a:buNone/>
                </a:pPr>
                <a:endParaRPr lang="ro-RO" sz="1800" dirty="0"/>
              </a:p>
              <a:p>
                <a:pPr marL="0" indent="0" algn="just">
                  <a:buNone/>
                </a:pPr>
                <a:r>
                  <a:rPr lang="ro-RO" sz="1800" b="1" dirty="0" smtClean="0"/>
                  <a:t>Algoritmul de filtrare în domeniul Fourier pentru </a:t>
                </a:r>
                <a:r>
                  <a:rPr lang="ro-RO" sz="1800" i="1" dirty="0"/>
                  <a:t>h</a:t>
                </a:r>
                <a:r>
                  <a:rPr lang="ro-RO" sz="1800" b="1" dirty="0" smtClean="0"/>
                  <a:t> corespunzătoare unei ferestre de filtrare </a:t>
                </a:r>
                <a14:m>
                  <m:oMath xmlns:m="http://schemas.openxmlformats.org/officeDocument/2006/math">
                    <m:r>
                      <a:rPr lang="ro-RO" sz="1800" i="1">
                        <a:latin typeface="Cambria Math"/>
                      </a:rPr>
                      <m:t>𝑛</m:t>
                    </m:r>
                    <m:r>
                      <a:rPr lang="ro-RO" sz="1800" i="1">
                        <a:latin typeface="Cambria Math"/>
                      </a:rPr>
                      <m:t>×</m:t>
                    </m:r>
                    <m:r>
                      <a:rPr lang="ro-RO" sz="1800" i="1">
                        <a:latin typeface="Cambria Math"/>
                      </a:rPr>
                      <m:t>𝑚</m:t>
                    </m:r>
                  </m:oMath>
                </a14:m>
                <a:r>
                  <a:rPr lang="ro-RO" sz="1800" b="1" dirty="0" smtClean="0"/>
                  <a:t> din domeniul spațial</a:t>
                </a:r>
              </a:p>
              <a:p>
                <a:pPr marL="0" indent="0" algn="just">
                  <a:buNone/>
                </a:pPr>
                <a:endParaRPr lang="ro-RO" sz="1800" b="1" dirty="0" smtClean="0"/>
              </a:p>
              <a:p>
                <a:pPr>
                  <a:buFont typeface="Wingdings" panose="05000000000000000000" pitchFamily="2" charset="2"/>
                  <a:buChar char="q"/>
                </a:pPr>
                <a:r>
                  <a:rPr lang="ro-RO" sz="1800" dirty="0" smtClean="0"/>
                  <a:t>Pas </a:t>
                </a:r>
                <a:r>
                  <a:rPr lang="ro-RO" sz="1800" dirty="0"/>
                  <a:t>1. Calculează </a:t>
                </a:r>
                <a14:m>
                  <m:oMath xmlns:m="http://schemas.openxmlformats.org/officeDocument/2006/math">
                    <m:sSub>
                      <m:sSubPr>
                        <m:ctrlPr>
                          <a:rPr lang="en-US" sz="1800" i="1">
                            <a:latin typeface="Cambria Math"/>
                          </a:rPr>
                        </m:ctrlPr>
                      </m:sSubPr>
                      <m:e>
                        <m:r>
                          <a:rPr lang="ro-RO" sz="1800" i="1">
                            <a:latin typeface="Cambria Math"/>
                          </a:rPr>
                          <m:t>𝑓</m:t>
                        </m:r>
                      </m:e>
                      <m:sub>
                        <m:r>
                          <a:rPr lang="ro-RO" sz="1800" i="1">
                            <a:latin typeface="Cambria Math"/>
                          </a:rPr>
                          <m:t>𝑝</m:t>
                        </m:r>
                      </m:sub>
                    </m:sSub>
                  </m:oMath>
                </a14:m>
                <a:r>
                  <a:rPr lang="ro-RO" sz="1800" dirty="0"/>
                  <a:t>, de dimensiune </a:t>
                </a:r>
                <a14:m>
                  <m:oMath xmlns:m="http://schemas.openxmlformats.org/officeDocument/2006/math">
                    <m:r>
                      <a:rPr lang="ro-RO" sz="1800" i="1">
                        <a:latin typeface="Cambria Math"/>
                      </a:rPr>
                      <m:t>𝑃</m:t>
                    </m:r>
                    <m:r>
                      <a:rPr lang="ro-RO" sz="1800" i="1">
                        <a:latin typeface="Cambria Math"/>
                      </a:rPr>
                      <m:t>×</m:t>
                    </m:r>
                    <m:r>
                      <a:rPr lang="ro-RO" sz="1800" i="1">
                        <a:latin typeface="Cambria Math"/>
                      </a:rPr>
                      <m:t>𝑄</m:t>
                    </m:r>
                  </m:oMath>
                </a14:m>
                <a:r>
                  <a:rPr lang="ro-RO" sz="1800" dirty="0"/>
                  <a:t> prin adăugarea de </a:t>
                </a:r>
                <a:r>
                  <a:rPr lang="ro-RO" sz="1800" i="1" dirty="0"/>
                  <a:t>n-1 </a:t>
                </a:r>
                <a:r>
                  <a:rPr lang="ro-RO" sz="1800" dirty="0"/>
                  <a:t>linii </a:t>
                </a:r>
                <a:r>
                  <a:rPr lang="ro-RO" sz="1800" dirty="0" smtClean="0"/>
                  <a:t>și </a:t>
                </a:r>
                <a:r>
                  <a:rPr lang="ro-RO" sz="1800" i="1" dirty="0"/>
                  <a:t>m-1</a:t>
                </a:r>
                <a:r>
                  <a:rPr lang="ro-RO" sz="1800" dirty="0"/>
                  <a:t> coloane </a:t>
                </a:r>
                <a:r>
                  <a:rPr lang="ro-RO" sz="1800" dirty="0" smtClean="0"/>
                  <a:t>nule, </a:t>
                </a:r>
                <a14:m>
                  <m:oMath xmlns:m="http://schemas.openxmlformats.org/officeDocument/2006/math">
                    <m:r>
                      <a:rPr lang="ro-RO" sz="1800" i="1">
                        <a:latin typeface="Cambria Math"/>
                      </a:rPr>
                      <m:t>𝑃</m:t>
                    </m:r>
                    <m:r>
                      <a:rPr lang="ro-RO" sz="1800" i="1">
                        <a:latin typeface="Cambria Math"/>
                      </a:rPr>
                      <m:t>=</m:t>
                    </m:r>
                    <m:r>
                      <a:rPr lang="ro-RO" sz="1800" i="1">
                        <a:latin typeface="Cambria Math"/>
                      </a:rPr>
                      <m:t>𝑁</m:t>
                    </m:r>
                    <m:r>
                      <a:rPr lang="ro-RO" sz="1800" i="1">
                        <a:latin typeface="Cambria Math"/>
                      </a:rPr>
                      <m:t>+</m:t>
                    </m:r>
                    <m:r>
                      <a:rPr lang="ro-RO" sz="1800" i="1">
                        <a:latin typeface="Cambria Math"/>
                      </a:rPr>
                      <m:t>𝑛</m:t>
                    </m:r>
                    <m:r>
                      <a:rPr lang="ro-RO" sz="1800" i="1">
                        <a:latin typeface="Cambria Math"/>
                      </a:rPr>
                      <m:t>−1,  </m:t>
                    </m:r>
                    <m:r>
                      <a:rPr lang="ro-RO" sz="1800" i="1">
                        <a:latin typeface="Cambria Math"/>
                      </a:rPr>
                      <m:t>𝑄</m:t>
                    </m:r>
                    <m:r>
                      <a:rPr lang="ro-RO" sz="1800" i="1">
                        <a:latin typeface="Cambria Math"/>
                      </a:rPr>
                      <m:t>=</m:t>
                    </m:r>
                    <m:r>
                      <a:rPr lang="ro-RO" sz="1800" i="1">
                        <a:latin typeface="Cambria Math"/>
                      </a:rPr>
                      <m:t>𝑀</m:t>
                    </m:r>
                    <m:r>
                      <a:rPr lang="ro-RO" sz="1800" i="1">
                        <a:latin typeface="Cambria Math"/>
                      </a:rPr>
                      <m:t>+</m:t>
                    </m:r>
                    <m:r>
                      <a:rPr lang="ro-RO" sz="1800" i="1">
                        <a:latin typeface="Cambria Math"/>
                      </a:rPr>
                      <m:t>𝑚</m:t>
                    </m:r>
                    <m:r>
                      <a:rPr lang="ro-RO" sz="1800" i="1">
                        <a:latin typeface="Cambria Math"/>
                      </a:rPr>
                      <m:t>−1</m:t>
                    </m:r>
                  </m:oMath>
                </a14:m>
                <a:r>
                  <a:rPr lang="ro-RO" sz="1800" dirty="0"/>
                  <a:t>. </a:t>
                </a:r>
                <a:endParaRPr lang="en-US" sz="1800" dirty="0"/>
              </a:p>
              <a:p>
                <a:pPr>
                  <a:buFont typeface="Wingdings" panose="05000000000000000000" pitchFamily="2" charset="2"/>
                  <a:buChar char="q"/>
                </a:pPr>
                <a:r>
                  <a:rPr lang="ro-RO" sz="1800" dirty="0"/>
                  <a:t>Pas 2. Centrează </a:t>
                </a:r>
                <a14:m>
                  <m:oMath xmlns:m="http://schemas.openxmlformats.org/officeDocument/2006/math">
                    <m:sSub>
                      <m:sSubPr>
                        <m:ctrlPr>
                          <a:rPr lang="en-US" sz="1800" i="1">
                            <a:latin typeface="Cambria Math"/>
                          </a:rPr>
                        </m:ctrlPr>
                      </m:sSubPr>
                      <m:e>
                        <m:r>
                          <a:rPr lang="ro-RO" sz="1800" i="1">
                            <a:latin typeface="Cambria Math"/>
                          </a:rPr>
                          <m:t>𝑓</m:t>
                        </m:r>
                      </m:e>
                      <m:sub>
                        <m:r>
                          <a:rPr lang="ro-RO" sz="1800" i="1">
                            <a:latin typeface="Cambria Math"/>
                          </a:rPr>
                          <m:t>𝑝</m:t>
                        </m:r>
                      </m:sub>
                    </m:sSub>
                  </m:oMath>
                </a14:m>
                <a:r>
                  <a:rPr lang="ro-RO" sz="1800" dirty="0"/>
                  <a:t> și obține </a:t>
                </a:r>
                <a14:m>
                  <m:oMath xmlns:m="http://schemas.openxmlformats.org/officeDocument/2006/math">
                    <m:sSubSup>
                      <m:sSubSupPr>
                        <m:ctrlPr>
                          <a:rPr lang="en-US" sz="1800" i="1">
                            <a:latin typeface="Cambria Math"/>
                          </a:rPr>
                        </m:ctrlPr>
                      </m:sSubSupPr>
                      <m:e>
                        <m:r>
                          <a:rPr lang="ro-RO" sz="1800" i="1">
                            <a:latin typeface="Cambria Math"/>
                          </a:rPr>
                          <m:t>𝑓</m:t>
                        </m:r>
                      </m:e>
                      <m:sub>
                        <m:r>
                          <a:rPr lang="ro-RO" sz="1800" i="1">
                            <a:latin typeface="Cambria Math"/>
                          </a:rPr>
                          <m:t>𝑝</m:t>
                        </m:r>
                      </m:sub>
                      <m:sup>
                        <m:r>
                          <a:rPr lang="ro-RO" sz="1800" i="1">
                            <a:latin typeface="Cambria Math"/>
                          </a:rPr>
                          <m:t>𝑐</m:t>
                        </m:r>
                      </m:sup>
                    </m:sSubSup>
                  </m:oMath>
                </a14:m>
                <a:r>
                  <a:rPr lang="ro-RO" sz="1800" dirty="0"/>
                  <a:t>.</a:t>
                </a:r>
                <a:endParaRPr lang="en-US" sz="1800" dirty="0"/>
              </a:p>
              <a:p>
                <a:pPr>
                  <a:buFont typeface="Wingdings" panose="05000000000000000000" pitchFamily="2" charset="2"/>
                  <a:buChar char="q"/>
                </a:pPr>
                <a:r>
                  <a:rPr lang="ro-RO" sz="1800" dirty="0"/>
                  <a:t>Pas 3. Calculează </a:t>
                </a:r>
                <a14:m>
                  <m:oMath xmlns:m="http://schemas.openxmlformats.org/officeDocument/2006/math">
                    <m:sSubSup>
                      <m:sSubSupPr>
                        <m:ctrlPr>
                          <a:rPr lang="en-US" sz="1800" i="1">
                            <a:latin typeface="Cambria Math"/>
                          </a:rPr>
                        </m:ctrlPr>
                      </m:sSubSupPr>
                      <m:e>
                        <m:acc>
                          <m:accPr>
                            <m:chr m:val="̂"/>
                            <m:ctrlPr>
                              <a:rPr lang="en-US" sz="1800" i="1">
                                <a:latin typeface="Cambria Math"/>
                              </a:rPr>
                            </m:ctrlPr>
                          </m:accPr>
                          <m:e>
                            <m:r>
                              <a:rPr lang="ro-RO" sz="1800" i="1">
                                <a:latin typeface="Cambria Math"/>
                              </a:rPr>
                              <m:t>𝑓</m:t>
                            </m:r>
                          </m:e>
                        </m:acc>
                      </m:e>
                      <m:sub>
                        <m:r>
                          <a:rPr lang="ro-RO" sz="1800" i="1">
                            <a:latin typeface="Cambria Math"/>
                          </a:rPr>
                          <m:t>𝑝</m:t>
                        </m:r>
                      </m:sub>
                      <m:sup>
                        <m:r>
                          <a:rPr lang="ro-RO" sz="1800" i="1">
                            <a:latin typeface="Cambria Math"/>
                          </a:rPr>
                          <m:t>𝑐</m:t>
                        </m:r>
                      </m:sup>
                    </m:sSubSup>
                    <m:r>
                      <a:rPr lang="ro-RO" sz="1800" i="1">
                        <a:latin typeface="Cambria Math"/>
                      </a:rPr>
                      <m:t>=</m:t>
                    </m:r>
                    <m:r>
                      <a:rPr lang="ro-RO" sz="1800" i="1">
                        <a:latin typeface="Cambria Math"/>
                      </a:rPr>
                      <m:t>𝑇𝐹𝐷</m:t>
                    </m:r>
                    <m:d>
                      <m:dPr>
                        <m:ctrlPr>
                          <a:rPr lang="en-US" sz="1800" i="1">
                            <a:latin typeface="Cambria Math"/>
                          </a:rPr>
                        </m:ctrlPr>
                      </m:dPr>
                      <m:e>
                        <m:sSubSup>
                          <m:sSubSupPr>
                            <m:ctrlPr>
                              <a:rPr lang="en-US" sz="1800" i="1">
                                <a:latin typeface="Cambria Math"/>
                              </a:rPr>
                            </m:ctrlPr>
                          </m:sSubSupPr>
                          <m:e>
                            <m:r>
                              <a:rPr lang="ro-RO" sz="1800" i="1">
                                <a:latin typeface="Cambria Math"/>
                              </a:rPr>
                              <m:t>𝑓</m:t>
                            </m:r>
                          </m:e>
                          <m:sub>
                            <m:r>
                              <a:rPr lang="ro-RO" sz="1800" i="1">
                                <a:latin typeface="Cambria Math"/>
                              </a:rPr>
                              <m:t>𝑝</m:t>
                            </m:r>
                          </m:sub>
                          <m:sup>
                            <m:r>
                              <a:rPr lang="ro-RO" sz="1800" i="1">
                                <a:latin typeface="Cambria Math"/>
                              </a:rPr>
                              <m:t>𝑐</m:t>
                            </m:r>
                          </m:sup>
                        </m:sSubSup>
                      </m:e>
                    </m:d>
                  </m:oMath>
                </a14:m>
                <a:r>
                  <a:rPr lang="ro-RO" sz="1800" dirty="0"/>
                  <a:t>.</a:t>
                </a:r>
                <a:endParaRPr lang="en-US" sz="1800" dirty="0"/>
              </a:p>
              <a:p>
                <a:pPr>
                  <a:buFont typeface="Wingdings" panose="05000000000000000000" pitchFamily="2" charset="2"/>
                  <a:buChar char="q"/>
                </a:pPr>
                <a:r>
                  <a:rPr lang="ro-RO" sz="1800" dirty="0"/>
                  <a:t>Pas 4. Calculează </a:t>
                </a:r>
                <a14:m>
                  <m:oMath xmlns:m="http://schemas.openxmlformats.org/officeDocument/2006/math">
                    <m:sSub>
                      <m:sSubPr>
                        <m:ctrlPr>
                          <a:rPr lang="en-US" sz="1800" i="1">
                            <a:latin typeface="Cambria Math"/>
                          </a:rPr>
                        </m:ctrlPr>
                      </m:sSubPr>
                      <m:e>
                        <m:r>
                          <a:rPr lang="ro-RO" sz="1800" i="1">
                            <a:latin typeface="Cambria Math"/>
                          </a:rPr>
                          <m:t>h</m:t>
                        </m:r>
                      </m:e>
                      <m:sub>
                        <m:r>
                          <a:rPr lang="ro-RO" sz="1800" i="1">
                            <a:latin typeface="Cambria Math"/>
                          </a:rPr>
                          <m:t>𝑝</m:t>
                        </m:r>
                      </m:sub>
                    </m:sSub>
                  </m:oMath>
                </a14:m>
                <a:r>
                  <a:rPr lang="ro-RO" sz="1800" dirty="0"/>
                  <a:t>, </a:t>
                </a:r>
                <a14:m>
                  <m:oMath xmlns:m="http://schemas.openxmlformats.org/officeDocument/2006/math">
                    <m:r>
                      <a:rPr lang="ro-RO" sz="1800" i="1">
                        <a:latin typeface="Cambria Math"/>
                      </a:rPr>
                      <m:t>𝑃</m:t>
                    </m:r>
                    <m:r>
                      <a:rPr lang="ro-RO" sz="1800" i="1">
                        <a:latin typeface="Cambria Math"/>
                      </a:rPr>
                      <m:t>×</m:t>
                    </m:r>
                    <m:r>
                      <a:rPr lang="ro-RO" sz="1800" i="1">
                        <a:latin typeface="Cambria Math"/>
                      </a:rPr>
                      <m:t>𝑄</m:t>
                    </m:r>
                  </m:oMath>
                </a14:m>
                <a:r>
                  <a:rPr lang="ro-RO" sz="1800" dirty="0" smtClean="0"/>
                  <a:t>,</a:t>
                </a:r>
                <a:r>
                  <a:rPr lang="ro-RO" sz="1800" dirty="0"/>
                  <a:t> prin adăugarea de linii și coloane nule în matricea </a:t>
                </a:r>
                <a:r>
                  <a:rPr lang="ro-RO" sz="1800" i="1" dirty="0"/>
                  <a:t>h</a:t>
                </a:r>
                <a:r>
                  <a:rPr lang="ro-RO" sz="1800" dirty="0"/>
                  <a:t> </a:t>
                </a:r>
                <a:r>
                  <a:rPr lang="ro-RO" sz="1800" i="1" u="sng" dirty="0"/>
                  <a:t>astfel încât h să se regăsească în centrul matricei </a:t>
                </a:r>
                <a14:m>
                  <m:oMath xmlns:m="http://schemas.openxmlformats.org/officeDocument/2006/math">
                    <m:sSub>
                      <m:sSubPr>
                        <m:ctrlPr>
                          <a:rPr lang="en-US" sz="1800" i="1" u="sng">
                            <a:latin typeface="Cambria Math"/>
                          </a:rPr>
                        </m:ctrlPr>
                      </m:sSubPr>
                      <m:e>
                        <m:r>
                          <a:rPr lang="ro-RO" sz="1800" i="1" u="sng">
                            <a:latin typeface="Cambria Math"/>
                          </a:rPr>
                          <m:t>h</m:t>
                        </m:r>
                      </m:e>
                      <m:sub>
                        <m:r>
                          <a:rPr lang="ro-RO" sz="1800" i="1" u="sng">
                            <a:latin typeface="Cambria Math"/>
                          </a:rPr>
                          <m:t>𝑝</m:t>
                        </m:r>
                      </m:sub>
                    </m:sSub>
                  </m:oMath>
                </a14:m>
                <a:r>
                  <a:rPr lang="ro-RO" sz="1800" i="1" u="sng" dirty="0"/>
                  <a:t>. </a:t>
                </a:r>
                <a:endParaRPr lang="en-US" sz="1800" i="1" u="sng" dirty="0"/>
              </a:p>
              <a:p>
                <a:pPr>
                  <a:buFont typeface="Wingdings" panose="05000000000000000000" pitchFamily="2" charset="2"/>
                  <a:buChar char="q"/>
                </a:pPr>
                <a:r>
                  <a:rPr lang="ro-RO" sz="1800" dirty="0"/>
                  <a:t>Pas 5. Centrează </a:t>
                </a:r>
                <a14:m>
                  <m:oMath xmlns:m="http://schemas.openxmlformats.org/officeDocument/2006/math">
                    <m:sSub>
                      <m:sSubPr>
                        <m:ctrlPr>
                          <a:rPr lang="en-US" sz="1800" i="1">
                            <a:latin typeface="Cambria Math"/>
                          </a:rPr>
                        </m:ctrlPr>
                      </m:sSubPr>
                      <m:e>
                        <m:r>
                          <a:rPr lang="ro-RO" sz="1800" i="1">
                            <a:latin typeface="Cambria Math"/>
                          </a:rPr>
                          <m:t>h</m:t>
                        </m:r>
                      </m:e>
                      <m:sub>
                        <m:r>
                          <a:rPr lang="ro-RO" sz="1800" i="1">
                            <a:latin typeface="Cambria Math"/>
                          </a:rPr>
                          <m:t>𝑝</m:t>
                        </m:r>
                      </m:sub>
                    </m:sSub>
                  </m:oMath>
                </a14:m>
                <a:r>
                  <a:rPr lang="ro-RO" sz="1800" dirty="0"/>
                  <a:t> și obține </a:t>
                </a:r>
                <a14:m>
                  <m:oMath xmlns:m="http://schemas.openxmlformats.org/officeDocument/2006/math">
                    <m:sSubSup>
                      <m:sSubSupPr>
                        <m:ctrlPr>
                          <a:rPr lang="en-US" sz="1800" i="1">
                            <a:latin typeface="Cambria Math"/>
                          </a:rPr>
                        </m:ctrlPr>
                      </m:sSubSupPr>
                      <m:e>
                        <m:r>
                          <a:rPr lang="ro-RO" sz="1800" i="1">
                            <a:latin typeface="Cambria Math"/>
                          </a:rPr>
                          <m:t>h</m:t>
                        </m:r>
                      </m:e>
                      <m:sub>
                        <m:r>
                          <a:rPr lang="ro-RO" sz="1800" i="1">
                            <a:latin typeface="Cambria Math"/>
                          </a:rPr>
                          <m:t>𝑝</m:t>
                        </m:r>
                      </m:sub>
                      <m:sup>
                        <m:r>
                          <a:rPr lang="ro-RO" sz="1800" i="1">
                            <a:latin typeface="Cambria Math"/>
                          </a:rPr>
                          <m:t>𝑐</m:t>
                        </m:r>
                      </m:sup>
                    </m:sSubSup>
                  </m:oMath>
                </a14:m>
                <a:r>
                  <a:rPr lang="ro-RO" sz="1800" dirty="0"/>
                  <a:t>.</a:t>
                </a:r>
                <a:endParaRPr lang="en-US" sz="1800" dirty="0"/>
              </a:p>
              <a:p>
                <a:pPr algn="just">
                  <a:buFont typeface="Wingdings" panose="05000000000000000000" pitchFamily="2" charset="2"/>
                  <a:buChar char="q"/>
                </a:pPr>
                <a:endParaRPr lang="en-US" sz="1800" dirty="0"/>
              </a:p>
              <a:p>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1371600"/>
                <a:ext cx="8229600" cy="5211762"/>
              </a:xfrm>
              <a:blipFill rotWithShape="1">
                <a:blip r:embed="rId2"/>
                <a:stretch>
                  <a:fillRect l="-593" t="-585" r="-593"/>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Tree>
    <p:extLst>
      <p:ext uri="{BB962C8B-B14F-4D97-AF65-F5344CB8AC3E}">
        <p14:creationId xmlns:p14="http://schemas.microsoft.com/office/powerpoint/2010/main" val="1080201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727869"/>
                <a:ext cx="8229600" cy="5211762"/>
              </a:xfrm>
            </p:spPr>
            <p:txBody>
              <a:bodyPr/>
              <a:lstStyle/>
              <a:p>
                <a:pPr algn="just">
                  <a:buFont typeface="Wingdings" panose="05000000000000000000" pitchFamily="2" charset="2"/>
                  <a:buChar char="q"/>
                </a:pPr>
                <a:r>
                  <a:rPr lang="ro-RO" sz="1800" dirty="0" smtClean="0"/>
                  <a:t>Pas </a:t>
                </a:r>
                <a:r>
                  <a:rPr lang="ro-RO" sz="1800" dirty="0"/>
                  <a:t>6. Calculează </a:t>
                </a:r>
                <a14:m>
                  <m:oMath xmlns:m="http://schemas.openxmlformats.org/officeDocument/2006/math">
                    <m:sSubSup>
                      <m:sSubSupPr>
                        <m:ctrlPr>
                          <a:rPr lang="en-US" sz="1800" i="1">
                            <a:latin typeface="Cambria Math"/>
                          </a:rPr>
                        </m:ctrlPr>
                      </m:sSubSupPr>
                      <m:e>
                        <m:acc>
                          <m:accPr>
                            <m:chr m:val="̂"/>
                            <m:ctrlPr>
                              <a:rPr lang="en-US" sz="1800" i="1">
                                <a:latin typeface="Cambria Math"/>
                              </a:rPr>
                            </m:ctrlPr>
                          </m:accPr>
                          <m:e>
                            <m:r>
                              <a:rPr lang="ro-RO" sz="1800" i="1">
                                <a:latin typeface="Cambria Math"/>
                              </a:rPr>
                              <m:t>h</m:t>
                            </m:r>
                          </m:e>
                        </m:acc>
                      </m:e>
                      <m:sub>
                        <m:r>
                          <a:rPr lang="ro-RO" sz="1800" i="1">
                            <a:latin typeface="Cambria Math"/>
                          </a:rPr>
                          <m:t>𝑝</m:t>
                        </m:r>
                      </m:sub>
                      <m:sup>
                        <m:r>
                          <a:rPr lang="ro-RO" sz="1800" i="1">
                            <a:latin typeface="Cambria Math"/>
                          </a:rPr>
                          <m:t>𝑐</m:t>
                        </m:r>
                      </m:sup>
                    </m:sSubSup>
                    <m:r>
                      <a:rPr lang="ro-RO" sz="1800" i="1">
                        <a:latin typeface="Cambria Math"/>
                      </a:rPr>
                      <m:t>=</m:t>
                    </m:r>
                    <m:r>
                      <a:rPr lang="ro-RO" sz="1800" i="1">
                        <a:latin typeface="Cambria Math"/>
                      </a:rPr>
                      <m:t>𝑇𝐹𝐷</m:t>
                    </m:r>
                    <m:d>
                      <m:dPr>
                        <m:ctrlPr>
                          <a:rPr lang="en-US" sz="1800" i="1">
                            <a:latin typeface="Cambria Math"/>
                          </a:rPr>
                        </m:ctrlPr>
                      </m:dPr>
                      <m:e>
                        <m:sSubSup>
                          <m:sSubSupPr>
                            <m:ctrlPr>
                              <a:rPr lang="en-US" sz="1800" i="1">
                                <a:latin typeface="Cambria Math"/>
                              </a:rPr>
                            </m:ctrlPr>
                          </m:sSubSupPr>
                          <m:e>
                            <m:r>
                              <a:rPr lang="ro-RO" sz="1800" i="1">
                                <a:latin typeface="Cambria Math"/>
                              </a:rPr>
                              <m:t>h</m:t>
                            </m:r>
                          </m:e>
                          <m:sub>
                            <m:r>
                              <a:rPr lang="ro-RO" sz="1800" i="1">
                                <a:latin typeface="Cambria Math"/>
                              </a:rPr>
                              <m:t>𝑝</m:t>
                            </m:r>
                          </m:sub>
                          <m:sup>
                            <m:r>
                              <a:rPr lang="ro-RO" sz="1800" i="1">
                                <a:latin typeface="Cambria Math"/>
                              </a:rPr>
                              <m:t>𝑐</m:t>
                            </m:r>
                          </m:sup>
                        </m:sSubSup>
                      </m:e>
                    </m:d>
                  </m:oMath>
                </a14:m>
                <a:r>
                  <a:rPr lang="en-US" sz="1800" dirty="0" smtClean="0"/>
                  <a:t>.</a:t>
                </a:r>
                <a:r>
                  <a:rPr lang="ro-RO" sz="1800" dirty="0"/>
                  <a:t> </a:t>
                </a:r>
                <a:r>
                  <a:rPr lang="ro-RO" sz="1800" dirty="0" smtClean="0"/>
                  <a:t>Aplică transformarea </a:t>
                </a:r>
                <a14:m>
                  <m:oMath xmlns:m="http://schemas.openxmlformats.org/officeDocument/2006/math">
                    <m:sSub>
                      <m:sSubPr>
                        <m:ctrlPr>
                          <a:rPr lang="en-US" sz="1800" i="1">
                            <a:latin typeface="Cambria Math"/>
                          </a:rPr>
                        </m:ctrlPr>
                      </m:sSubPr>
                      <m:e>
                        <m:acc>
                          <m:accPr>
                            <m:chr m:val="̂"/>
                            <m:ctrlPr>
                              <a:rPr lang="en-US" sz="1800" i="1">
                                <a:latin typeface="Cambria Math"/>
                              </a:rPr>
                            </m:ctrlPr>
                          </m:accPr>
                          <m:e>
                            <m:r>
                              <a:rPr lang="ro-RO" sz="1800" i="1">
                                <a:latin typeface="Cambria Math"/>
                              </a:rPr>
                              <m:t>h</m:t>
                            </m:r>
                          </m:e>
                        </m:acc>
                      </m:e>
                      <m:sub>
                        <m:r>
                          <a:rPr lang="ro-RO" sz="1800" i="1">
                            <a:latin typeface="Cambria Math"/>
                          </a:rPr>
                          <m:t>𝑝</m:t>
                        </m:r>
                      </m:sub>
                    </m:sSub>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sSup>
                      <m:sSupPr>
                        <m:ctrlPr>
                          <a:rPr lang="en-US" sz="1800" i="1">
                            <a:latin typeface="Cambria Math"/>
                          </a:rPr>
                        </m:ctrlPr>
                      </m:sSupPr>
                      <m:e>
                        <m:d>
                          <m:dPr>
                            <m:ctrlPr>
                              <a:rPr lang="en-US" sz="1800" i="1">
                                <a:latin typeface="Cambria Math"/>
                              </a:rPr>
                            </m:ctrlPr>
                          </m:dPr>
                          <m:e>
                            <m:r>
                              <a:rPr lang="ro-RO" sz="1800" i="1">
                                <a:latin typeface="Cambria Math"/>
                              </a:rPr>
                              <m:t>−1</m:t>
                            </m:r>
                          </m:e>
                        </m:d>
                      </m:e>
                      <m:sup>
                        <m:r>
                          <a:rPr lang="ro-RO" sz="1800" i="1">
                            <a:latin typeface="Cambria Math"/>
                          </a:rPr>
                          <m:t>𝑚</m:t>
                        </m:r>
                        <m:r>
                          <a:rPr lang="ro-RO" sz="1800" i="1">
                            <a:latin typeface="Cambria Math"/>
                          </a:rPr>
                          <m:t>+</m:t>
                        </m:r>
                        <m:r>
                          <a:rPr lang="ro-RO" sz="1800" i="1">
                            <a:latin typeface="Cambria Math"/>
                          </a:rPr>
                          <m:t>𝑛</m:t>
                        </m:r>
                      </m:sup>
                    </m:sSup>
                    <m:r>
                      <a:rPr lang="ro-RO" sz="1800" i="1">
                        <a:latin typeface="Cambria Math"/>
                      </a:rPr>
                      <m:t>∙</m:t>
                    </m:r>
                    <m:sSubSup>
                      <m:sSubSupPr>
                        <m:ctrlPr>
                          <a:rPr lang="en-US" sz="1800" i="1">
                            <a:latin typeface="Cambria Math"/>
                          </a:rPr>
                        </m:ctrlPr>
                      </m:sSubSupPr>
                      <m:e>
                        <m:acc>
                          <m:accPr>
                            <m:chr m:val="̂"/>
                            <m:ctrlPr>
                              <a:rPr lang="en-US" sz="1800" i="1">
                                <a:latin typeface="Cambria Math"/>
                              </a:rPr>
                            </m:ctrlPr>
                          </m:accPr>
                          <m:e>
                            <m:r>
                              <a:rPr lang="ro-RO" sz="1800" i="1">
                                <a:latin typeface="Cambria Math"/>
                              </a:rPr>
                              <m:t>h</m:t>
                            </m:r>
                          </m:e>
                        </m:acc>
                      </m:e>
                      <m:sub>
                        <m:r>
                          <a:rPr lang="ro-RO" sz="1800" i="1">
                            <a:latin typeface="Cambria Math"/>
                          </a:rPr>
                          <m:t>𝑝</m:t>
                        </m:r>
                      </m:sub>
                      <m:sup>
                        <m:r>
                          <a:rPr lang="ro-RO" sz="1800" i="1">
                            <a:latin typeface="Cambria Math"/>
                          </a:rPr>
                          <m:t>𝑐</m:t>
                        </m:r>
                      </m:sup>
                    </m:sSubSup>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oMath>
                </a14:m>
                <a:r>
                  <a:rPr lang="ro-RO" sz="1800" dirty="0"/>
                  <a:t>.</a:t>
                </a:r>
                <a:endParaRPr lang="ro-RO" sz="1800" dirty="0" smtClean="0"/>
              </a:p>
              <a:p>
                <a:pPr marL="0" indent="0">
                  <a:buNone/>
                </a:pPr>
                <a:endParaRPr lang="en-US" sz="1800" dirty="0"/>
              </a:p>
              <a:p>
                <a:pPr>
                  <a:buFont typeface="Wingdings" panose="05000000000000000000" pitchFamily="2" charset="2"/>
                  <a:buChar char="q"/>
                </a:pPr>
                <a:r>
                  <a:rPr lang="ro-RO" sz="1800" dirty="0"/>
                  <a:t>Pas7. Calculează matricea G,</a:t>
                </a:r>
                <a:endParaRPr lang="en-US" sz="1800" dirty="0"/>
              </a:p>
              <a:p>
                <a:pPr marL="0" indent="0" algn="ctr">
                  <a:buNone/>
                </a:pPr>
                <a:r>
                  <a:rPr lang="ro-RO" sz="1800" dirty="0" smtClean="0"/>
                  <a:t> </a:t>
                </a:r>
                <a14:m>
                  <m:oMath xmlns:m="http://schemas.openxmlformats.org/officeDocument/2006/math">
                    <m:r>
                      <a:rPr lang="ro-RO" sz="1800" i="1">
                        <a:latin typeface="Cambria Math"/>
                      </a:rPr>
                      <m:t>0≤</m:t>
                    </m:r>
                    <m:r>
                      <a:rPr lang="ro-RO" sz="1800" i="1">
                        <a:latin typeface="Cambria Math"/>
                      </a:rPr>
                      <m:t>𝑛</m:t>
                    </m:r>
                    <m:r>
                      <a:rPr lang="ro-RO" sz="1800" i="1">
                        <a:latin typeface="Cambria Math"/>
                      </a:rPr>
                      <m:t>≤</m:t>
                    </m:r>
                    <m:r>
                      <a:rPr lang="ro-RO" sz="1800" i="1">
                        <a:latin typeface="Cambria Math"/>
                      </a:rPr>
                      <m:t>𝑃</m:t>
                    </m:r>
                    <m:r>
                      <a:rPr lang="ro-RO" sz="1800" i="1">
                        <a:latin typeface="Cambria Math"/>
                      </a:rPr>
                      <m:t>−1</m:t>
                    </m:r>
                  </m:oMath>
                </a14:m>
                <a:r>
                  <a:rPr lang="ro-RO" sz="1800" dirty="0"/>
                  <a:t> și </a:t>
                </a:r>
                <a14:m>
                  <m:oMath xmlns:m="http://schemas.openxmlformats.org/officeDocument/2006/math">
                    <m:r>
                      <a:rPr lang="ro-RO" sz="1800" i="1">
                        <a:latin typeface="Cambria Math"/>
                      </a:rPr>
                      <m:t>0≤</m:t>
                    </m:r>
                    <m:r>
                      <a:rPr lang="ro-RO" sz="1800" i="1">
                        <a:latin typeface="Cambria Math"/>
                      </a:rPr>
                      <m:t>𝑚</m:t>
                    </m:r>
                    <m:r>
                      <a:rPr lang="ro-RO" sz="1800" i="1">
                        <a:latin typeface="Cambria Math"/>
                      </a:rPr>
                      <m:t>≤</m:t>
                    </m:r>
                    <m:r>
                      <a:rPr lang="ro-RO" sz="1800" i="1">
                        <a:latin typeface="Cambria Math"/>
                      </a:rPr>
                      <m:t>𝑄</m:t>
                    </m:r>
                    <m:r>
                      <a:rPr lang="ro-RO" sz="1800" i="1">
                        <a:latin typeface="Cambria Math"/>
                      </a:rPr>
                      <m:t>−1</m:t>
                    </m:r>
                  </m:oMath>
                </a14:m>
                <a:r>
                  <a:rPr lang="ro-RO" sz="1800" dirty="0"/>
                  <a:t>, </a:t>
                </a:r>
                <a14:m>
                  <m:oMath xmlns:m="http://schemas.openxmlformats.org/officeDocument/2006/math">
                    <m:r>
                      <a:rPr lang="ro-RO" sz="1800" i="1">
                        <a:latin typeface="Cambria Math"/>
                      </a:rPr>
                      <m:t>𝐺</m:t>
                    </m:r>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sSub>
                      <m:sSubPr>
                        <m:ctrlPr>
                          <a:rPr lang="en-US" sz="1800" i="1">
                            <a:latin typeface="Cambria Math"/>
                          </a:rPr>
                        </m:ctrlPr>
                      </m:sSubPr>
                      <m:e>
                        <m:acc>
                          <m:accPr>
                            <m:chr m:val="̂"/>
                            <m:ctrlPr>
                              <a:rPr lang="en-US" sz="1800" i="1">
                                <a:latin typeface="Cambria Math"/>
                              </a:rPr>
                            </m:ctrlPr>
                          </m:accPr>
                          <m:e>
                            <m:r>
                              <a:rPr lang="ro-RO" sz="1800" i="1">
                                <a:latin typeface="Cambria Math"/>
                              </a:rPr>
                              <m:t>h</m:t>
                            </m:r>
                          </m:e>
                        </m:acc>
                      </m:e>
                      <m:sub>
                        <m:r>
                          <a:rPr lang="ro-RO" sz="1800" i="1">
                            <a:latin typeface="Cambria Math"/>
                          </a:rPr>
                          <m:t>𝑝</m:t>
                        </m:r>
                      </m:sub>
                    </m:sSub>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r>
                      <a:rPr lang="ro-RO" sz="1800">
                        <a:latin typeface="Cambria Math"/>
                      </a:rPr>
                      <m:t> </m:t>
                    </m:r>
                    <m:sSubSup>
                      <m:sSubSupPr>
                        <m:ctrlPr>
                          <a:rPr lang="en-US" sz="1800" i="1">
                            <a:latin typeface="Cambria Math"/>
                          </a:rPr>
                        </m:ctrlPr>
                      </m:sSubSupPr>
                      <m:e>
                        <m:acc>
                          <m:accPr>
                            <m:chr m:val="̂"/>
                            <m:ctrlPr>
                              <a:rPr lang="en-US" sz="1800" i="1">
                                <a:latin typeface="Cambria Math"/>
                              </a:rPr>
                            </m:ctrlPr>
                          </m:accPr>
                          <m:e>
                            <m:r>
                              <a:rPr lang="ro-RO" sz="1800" i="1">
                                <a:latin typeface="Cambria Math"/>
                              </a:rPr>
                              <m:t>𝑓</m:t>
                            </m:r>
                          </m:e>
                        </m:acc>
                      </m:e>
                      <m:sub>
                        <m:r>
                          <a:rPr lang="ro-RO" sz="1800" i="1">
                            <a:latin typeface="Cambria Math"/>
                          </a:rPr>
                          <m:t>𝑝</m:t>
                        </m:r>
                      </m:sub>
                      <m:sup>
                        <m:r>
                          <a:rPr lang="ro-RO" sz="1800" i="1">
                            <a:latin typeface="Cambria Math"/>
                          </a:rPr>
                          <m:t>𝑐</m:t>
                        </m:r>
                      </m:sup>
                    </m:sSubSup>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oMath>
                </a14:m>
                <a:r>
                  <a:rPr lang="ro-RO" sz="1800" dirty="0"/>
                  <a:t>.</a:t>
                </a:r>
                <a:endParaRPr lang="en-US" sz="1800" dirty="0" smtClean="0"/>
              </a:p>
              <a:p>
                <a:pPr marL="0" indent="0" algn="ctr">
                  <a:buNone/>
                </a:pPr>
                <a:endParaRPr lang="en-US" sz="1800" dirty="0"/>
              </a:p>
              <a:p>
                <a:pPr algn="just">
                  <a:buFont typeface="Wingdings" panose="05000000000000000000" pitchFamily="2" charset="2"/>
                  <a:buChar char="q"/>
                </a:pPr>
                <a:r>
                  <a:rPr lang="ro-RO" sz="1800" dirty="0"/>
                  <a:t>Pas 8. Calculează </a:t>
                </a:r>
                <a14:m>
                  <m:oMath xmlns:m="http://schemas.openxmlformats.org/officeDocument/2006/math">
                    <m:sSub>
                      <m:sSubPr>
                        <m:ctrlPr>
                          <a:rPr lang="en-US" sz="1800" i="1">
                            <a:latin typeface="Cambria Math"/>
                          </a:rPr>
                        </m:ctrlPr>
                      </m:sSubPr>
                      <m:e>
                        <m:r>
                          <a:rPr lang="ro-RO" sz="1800" i="1">
                            <a:latin typeface="Cambria Math"/>
                          </a:rPr>
                          <m:t>𝑔</m:t>
                        </m:r>
                      </m:e>
                      <m:sub>
                        <m:r>
                          <a:rPr lang="ro-RO" sz="1800" i="1">
                            <a:latin typeface="Cambria Math"/>
                          </a:rPr>
                          <m:t>𝑝</m:t>
                        </m:r>
                      </m:sub>
                    </m:sSub>
                  </m:oMath>
                </a14:m>
                <a:r>
                  <a:rPr lang="ro-RO" sz="1800" dirty="0"/>
                  <a:t>, o variantă extinsă a imaginii </a:t>
                </a:r>
                <a:r>
                  <a:rPr lang="ro-RO" sz="1800" dirty="0" smtClean="0"/>
                  <a:t>procesate</a:t>
                </a:r>
                <a:r>
                  <a:rPr lang="en-US" sz="1800" dirty="0" smtClean="0"/>
                  <a:t>: </a:t>
                </a:r>
                <a:r>
                  <a:rPr lang="en-US" sz="1800" dirty="0"/>
                  <a:t>p</a:t>
                </a:r>
                <a:r>
                  <a:rPr lang="ro-RO" sz="1800" dirty="0" smtClean="0"/>
                  <a:t>entru </a:t>
                </a:r>
                <a14:m>
                  <m:oMath xmlns:m="http://schemas.openxmlformats.org/officeDocument/2006/math">
                    <m:r>
                      <a:rPr lang="ro-RO" sz="1800" i="1">
                        <a:latin typeface="Cambria Math"/>
                      </a:rPr>
                      <m:t>0≤</m:t>
                    </m:r>
                    <m:r>
                      <a:rPr lang="ro-RO" sz="1800" i="1">
                        <a:latin typeface="Cambria Math"/>
                      </a:rPr>
                      <m:t>𝑥</m:t>
                    </m:r>
                    <m:r>
                      <a:rPr lang="ro-RO" sz="1800" i="1">
                        <a:latin typeface="Cambria Math"/>
                      </a:rPr>
                      <m:t>≤</m:t>
                    </m:r>
                    <m:r>
                      <a:rPr lang="ro-RO" sz="1800" i="1">
                        <a:latin typeface="Cambria Math"/>
                      </a:rPr>
                      <m:t>𝑃</m:t>
                    </m:r>
                    <m:r>
                      <a:rPr lang="ro-RO" sz="1800" i="1">
                        <a:latin typeface="Cambria Math"/>
                      </a:rPr>
                      <m:t>−1</m:t>
                    </m:r>
                    <m:r>
                      <a:rPr lang="ro-RO" sz="1800">
                        <a:latin typeface="Cambria Math"/>
                      </a:rPr>
                      <m:t> ș</m:t>
                    </m:r>
                    <m:r>
                      <m:rPr>
                        <m:sty m:val="p"/>
                      </m:rPr>
                      <a:rPr lang="ro-RO" sz="1800">
                        <a:latin typeface="Cambria Math"/>
                      </a:rPr>
                      <m:t>i</m:t>
                    </m:r>
                    <m:r>
                      <a:rPr lang="ro-RO" sz="1800">
                        <a:latin typeface="Cambria Math"/>
                      </a:rPr>
                      <m:t> </m:t>
                    </m:r>
                    <m:r>
                      <a:rPr lang="ro-RO" sz="1800" i="1">
                        <a:latin typeface="Cambria Math"/>
                      </a:rPr>
                      <m:t>0≤</m:t>
                    </m:r>
                    <m:r>
                      <a:rPr lang="ro-RO" sz="1800" i="1">
                        <a:latin typeface="Cambria Math"/>
                      </a:rPr>
                      <m:t>𝑦</m:t>
                    </m:r>
                    <m:r>
                      <a:rPr lang="ro-RO" sz="1800" i="1">
                        <a:latin typeface="Cambria Math"/>
                      </a:rPr>
                      <m:t>≤</m:t>
                    </m:r>
                    <m:r>
                      <a:rPr lang="ro-RO" sz="1800" i="1">
                        <a:latin typeface="Cambria Math"/>
                      </a:rPr>
                      <m:t>𝑄</m:t>
                    </m:r>
                    <m:r>
                      <a:rPr lang="ro-RO" sz="1800" i="1">
                        <a:latin typeface="Cambria Math"/>
                      </a:rPr>
                      <m:t>−1</m:t>
                    </m:r>
                    <m:r>
                      <a:rPr lang="ro-RO" sz="1800">
                        <a:latin typeface="Cambria Math"/>
                      </a:rPr>
                      <m:t>, </m:t>
                    </m:r>
                  </m:oMath>
                </a14:m>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ro-RO" sz="1800" i="1">
                              <a:latin typeface="Cambria Math"/>
                            </a:rPr>
                            <m:t>𝑔</m:t>
                          </m:r>
                        </m:e>
                        <m:sub>
                          <m:r>
                            <a:rPr lang="ro-RO" sz="1800" i="1">
                              <a:latin typeface="Cambria Math"/>
                            </a:rPr>
                            <m:t>𝑝</m:t>
                          </m:r>
                        </m:sub>
                      </m:sSub>
                      <m:d>
                        <m:dPr>
                          <m:ctrlPr>
                            <a:rPr lang="en-US" sz="1800" i="1">
                              <a:latin typeface="Cambria Math"/>
                            </a:rPr>
                          </m:ctrlPr>
                        </m:dPr>
                        <m:e>
                          <m:r>
                            <a:rPr lang="ro-RO" sz="1800" i="1">
                              <a:latin typeface="Cambria Math"/>
                            </a:rPr>
                            <m:t>𝑥</m:t>
                          </m:r>
                          <m:r>
                            <a:rPr lang="ro-RO" sz="1800" i="1">
                              <a:latin typeface="Cambria Math"/>
                            </a:rPr>
                            <m:t>,</m:t>
                          </m:r>
                          <m:r>
                            <a:rPr lang="ro-RO" sz="1800" i="1">
                              <a:latin typeface="Cambria Math"/>
                            </a:rPr>
                            <m:t>𝑦</m:t>
                          </m:r>
                        </m:e>
                      </m:d>
                      <m:r>
                        <a:rPr lang="ro-RO" sz="1800" i="1">
                          <a:latin typeface="Cambria Math"/>
                        </a:rPr>
                        <m:t>=</m:t>
                      </m:r>
                      <m:r>
                        <a:rPr lang="ro-RO" sz="1800" i="1">
                          <a:latin typeface="Cambria Math"/>
                        </a:rPr>
                        <m:t>𝑅𝑒𝑎𝑙</m:t>
                      </m:r>
                      <m:d>
                        <m:dPr>
                          <m:ctrlPr>
                            <a:rPr lang="en-US" sz="1800" i="1">
                              <a:latin typeface="Cambria Math"/>
                            </a:rPr>
                          </m:ctrlPr>
                        </m:dPr>
                        <m:e>
                          <m:r>
                            <a:rPr lang="ro-RO" sz="1800" i="1">
                              <a:latin typeface="Cambria Math"/>
                            </a:rPr>
                            <m:t>𝑇𝐹𝐷𝐼</m:t>
                          </m:r>
                          <m:d>
                            <m:dPr>
                              <m:begChr m:val="["/>
                              <m:endChr m:val="]"/>
                              <m:ctrlPr>
                                <a:rPr lang="en-US" sz="1800" i="1">
                                  <a:latin typeface="Cambria Math"/>
                                </a:rPr>
                              </m:ctrlPr>
                            </m:dPr>
                            <m:e>
                              <m:r>
                                <a:rPr lang="ro-RO" sz="1800" i="1">
                                  <a:latin typeface="Cambria Math"/>
                                </a:rPr>
                                <m:t>𝐺</m:t>
                              </m:r>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e>
                          </m:d>
                        </m:e>
                      </m:d>
                      <m:r>
                        <a:rPr lang="ro-RO" sz="1800" i="1">
                          <a:latin typeface="Cambria Math"/>
                        </a:rPr>
                        <m:t>∙</m:t>
                      </m:r>
                      <m:sSup>
                        <m:sSupPr>
                          <m:ctrlPr>
                            <a:rPr lang="en-US" sz="1800" i="1">
                              <a:latin typeface="Cambria Math"/>
                            </a:rPr>
                          </m:ctrlPr>
                        </m:sSupPr>
                        <m:e>
                          <m:d>
                            <m:dPr>
                              <m:ctrlPr>
                                <a:rPr lang="en-US" sz="1800" i="1">
                                  <a:latin typeface="Cambria Math"/>
                                </a:rPr>
                              </m:ctrlPr>
                            </m:dPr>
                            <m:e>
                              <m:r>
                                <a:rPr lang="ro-RO" sz="1800" i="1">
                                  <a:latin typeface="Cambria Math"/>
                                </a:rPr>
                                <m:t>−1</m:t>
                              </m:r>
                            </m:e>
                          </m:d>
                        </m:e>
                        <m:sup>
                          <m:r>
                            <a:rPr lang="ro-RO" sz="1800" i="1">
                              <a:latin typeface="Cambria Math"/>
                            </a:rPr>
                            <m:t>𝑥</m:t>
                          </m:r>
                          <m:r>
                            <a:rPr lang="ro-RO" sz="1800" i="1">
                              <a:latin typeface="Cambria Math"/>
                            </a:rPr>
                            <m:t>+</m:t>
                          </m:r>
                          <m:r>
                            <a:rPr lang="ro-RO" sz="1800" i="1">
                              <a:latin typeface="Cambria Math"/>
                            </a:rPr>
                            <m:t>𝑦</m:t>
                          </m:r>
                        </m:sup>
                      </m:sSup>
                    </m:oMath>
                  </m:oMathPara>
                </a14:m>
                <a:endParaRPr lang="en-US" sz="1800" dirty="0" smtClean="0"/>
              </a:p>
              <a:p>
                <a:pPr marL="0" indent="0">
                  <a:buNone/>
                </a:pPr>
                <a:endParaRPr lang="en-US" sz="1800" dirty="0"/>
              </a:p>
              <a:p>
                <a:pPr>
                  <a:buFont typeface="Wingdings" panose="05000000000000000000" pitchFamily="2" charset="2"/>
                  <a:buChar char="q"/>
                </a:pPr>
                <a:r>
                  <a:rPr lang="ro-RO" sz="1800" dirty="0"/>
                  <a:t>Pas 9. Calculează imaginea rezultat </a:t>
                </a:r>
                <a:r>
                  <a:rPr lang="ro-RO" sz="1800" i="1" dirty="0"/>
                  <a:t>g</a:t>
                </a:r>
                <a:r>
                  <a:rPr lang="ro-RO" sz="1800" dirty="0"/>
                  <a:t> de dimensiune </a:t>
                </a:r>
                <a14:m>
                  <m:oMath xmlns:m="http://schemas.openxmlformats.org/officeDocument/2006/math">
                    <m:r>
                      <a:rPr lang="ro-RO" sz="1800" i="1">
                        <a:latin typeface="Cambria Math"/>
                      </a:rPr>
                      <m:t>𝑁</m:t>
                    </m:r>
                    <m:r>
                      <a:rPr lang="ro-RO" sz="1800" i="1">
                        <a:latin typeface="Cambria Math"/>
                      </a:rPr>
                      <m:t>×</m:t>
                    </m:r>
                    <m:r>
                      <a:rPr lang="ro-RO" sz="1800" i="1">
                        <a:latin typeface="Cambria Math"/>
                      </a:rPr>
                      <m:t>𝑀</m:t>
                    </m:r>
                  </m:oMath>
                </a14:m>
                <a:r>
                  <a:rPr lang="ro-RO" sz="1800" dirty="0"/>
                  <a:t> prin eliminarea liniilor și coloanelor suplimentare din </a:t>
                </a:r>
                <a14:m>
                  <m:oMath xmlns:m="http://schemas.openxmlformats.org/officeDocument/2006/math">
                    <m:sSub>
                      <m:sSubPr>
                        <m:ctrlPr>
                          <a:rPr lang="en-US" sz="1800" i="1">
                            <a:latin typeface="Cambria Math"/>
                          </a:rPr>
                        </m:ctrlPr>
                      </m:sSubPr>
                      <m:e>
                        <m:r>
                          <a:rPr lang="ro-RO" sz="1800" i="1">
                            <a:latin typeface="Cambria Math"/>
                          </a:rPr>
                          <m:t>𝑔</m:t>
                        </m:r>
                      </m:e>
                      <m:sub>
                        <m:r>
                          <a:rPr lang="ro-RO" sz="1800" i="1">
                            <a:latin typeface="Cambria Math"/>
                          </a:rPr>
                          <m:t>𝑝</m:t>
                        </m:r>
                      </m:sub>
                    </m:sSub>
                  </m:oMath>
                </a14:m>
                <a:r>
                  <a:rPr lang="ro-RO" sz="1800" dirty="0"/>
                  <a:t>, similar filtrării spațiale.</a:t>
                </a:r>
                <a:endParaRPr lang="en-US" sz="1800" dirty="0"/>
              </a:p>
              <a:p>
                <a:pPr algn="just">
                  <a:buFont typeface="Wingdings" panose="05000000000000000000" pitchFamily="2" charset="2"/>
                  <a:buChar char="q"/>
                </a:pPr>
                <a:endParaRPr lang="en-US" sz="1800" dirty="0"/>
              </a:p>
              <a:p>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727869"/>
                <a:ext cx="8229600" cy="5211762"/>
              </a:xfrm>
              <a:blipFill rotWithShape="1">
                <a:blip r:embed="rId2"/>
                <a:stretch>
                  <a:fillRect t="-234" r="-667"/>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Tree>
    <p:extLst>
      <p:ext uri="{BB962C8B-B14F-4D97-AF65-F5344CB8AC3E}">
        <p14:creationId xmlns:p14="http://schemas.microsoft.com/office/powerpoint/2010/main" val="11642608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457200"/>
            <a:ext cx="8458200" cy="685800"/>
          </a:xfrm>
        </p:spPr>
        <p:txBody>
          <a:bodyPr/>
          <a:lstStyle/>
          <a:p>
            <a:pPr lvl="1"/>
            <a:r>
              <a:rPr lang="ro-RO" altLang="en-US" sz="2600" b="1" dirty="0" smtClean="0">
                <a:solidFill>
                  <a:schemeClr val="bg2"/>
                </a:solidFill>
              </a:rPr>
              <a:t>III.</a:t>
            </a:r>
            <a:r>
              <a:rPr lang="en-US" altLang="en-US" sz="2600" b="1" dirty="0" smtClean="0">
                <a:solidFill>
                  <a:schemeClr val="bg2"/>
                </a:solidFill>
              </a:rPr>
              <a:t> </a:t>
            </a:r>
            <a:r>
              <a:rPr lang="ro-RO" sz="2600" b="1" dirty="0">
                <a:solidFill>
                  <a:schemeClr val="bg2"/>
                </a:solidFill>
              </a:rPr>
              <a:t>Estimarea funcției de </a:t>
            </a:r>
            <a:r>
              <a:rPr lang="ro-RO" sz="2600" b="1" dirty="0" smtClean="0">
                <a:solidFill>
                  <a:schemeClr val="bg2"/>
                </a:solidFill>
              </a:rPr>
              <a:t>degradare</a:t>
            </a:r>
            <a:endParaRPr lang="en-US" sz="2600" b="1" dirty="0">
              <a:solidFill>
                <a:schemeClr val="bg2"/>
              </a:solidFill>
            </a:endParaRPr>
          </a:p>
        </p:txBody>
      </p:sp>
      <mc:AlternateContent xmlns:mc="http://schemas.openxmlformats.org/markup-compatibility/2006">
        <mc:Choice xmlns:a14="http://schemas.microsoft.com/office/drawing/2010/main" Requires="a14">
          <p:sp>
            <p:nvSpPr>
              <p:cNvPr id="6147" name="Rectangle 3"/>
              <p:cNvSpPr>
                <a:spLocks noGrp="1" noChangeArrowheads="1"/>
              </p:cNvSpPr>
              <p:nvPr>
                <p:ph type="body" sz="half" idx="1"/>
              </p:nvPr>
            </p:nvSpPr>
            <p:spPr>
              <a:xfrm>
                <a:off x="457200" y="1143000"/>
                <a:ext cx="8229600" cy="5440362"/>
              </a:xfrm>
            </p:spPr>
            <p:txBody>
              <a:bodyPr/>
              <a:lstStyle/>
              <a:p>
                <a:pPr algn="just">
                  <a:buFont typeface="Wingdings" panose="05000000000000000000" pitchFamily="2" charset="2"/>
                  <a:buChar char="q"/>
                </a:pPr>
                <a:r>
                  <a:rPr lang="ro-RO" sz="1800" dirty="0" smtClean="0"/>
                  <a:t>A. Unul </a:t>
                </a:r>
                <a:r>
                  <a:rPr lang="ro-RO" sz="1800" dirty="0"/>
                  <a:t>din primele modele considerate a fost cel inspirat din turbulențele atmosferice. În varianta centrată, acesta este caracterizat de </a:t>
                </a:r>
                <a:r>
                  <a:rPr lang="ro-RO" sz="1800" dirty="0" smtClean="0"/>
                  <a:t>masca</a:t>
                </a:r>
              </a:p>
              <a:p>
                <a:pPr marL="0" indent="0" algn="ctr">
                  <a:buNone/>
                </a:pPr>
                <a:r>
                  <a:rPr lang="ro-RO" sz="1800" dirty="0" smtClean="0"/>
                  <a:t> </a:t>
                </a:r>
                <a14:m>
                  <m:oMath xmlns:m="http://schemas.openxmlformats.org/officeDocument/2006/math">
                    <m:acc>
                      <m:accPr>
                        <m:chr m:val="̂"/>
                        <m:ctrlPr>
                          <a:rPr lang="en-US" sz="1800" i="1">
                            <a:latin typeface="Cambria Math"/>
                          </a:rPr>
                        </m:ctrlPr>
                      </m:accPr>
                      <m:e>
                        <m:r>
                          <a:rPr lang="en-US" sz="1800" i="1">
                            <a:latin typeface="Cambria Math"/>
                          </a:rPr>
                          <m:t>h</m:t>
                        </m:r>
                      </m:e>
                    </m:acc>
                    <m:d>
                      <m:dPr>
                        <m:ctrlPr>
                          <a:rPr lang="en-US" sz="1800" i="1">
                            <a:latin typeface="Cambria Math"/>
                          </a:rPr>
                        </m:ctrlPr>
                      </m:dPr>
                      <m:e>
                        <m:r>
                          <a:rPr lang="en-US" sz="1800" i="1">
                            <a:latin typeface="Cambria Math"/>
                          </a:rPr>
                          <m:t>𝑛</m:t>
                        </m:r>
                        <m:r>
                          <a:rPr lang="en-US" sz="1800" i="1">
                            <a:latin typeface="Cambria Math"/>
                          </a:rPr>
                          <m:t>,</m:t>
                        </m:r>
                        <m:r>
                          <a:rPr lang="en-US" sz="1800" i="1">
                            <a:latin typeface="Cambria Math"/>
                          </a:rPr>
                          <m:t>𝑚</m:t>
                        </m:r>
                      </m:e>
                    </m:d>
                    <m:r>
                      <a:rPr lang="en-US" sz="1800" i="1">
                        <a:latin typeface="Cambria Math"/>
                      </a:rPr>
                      <m:t>=</m:t>
                    </m:r>
                    <m:r>
                      <a:rPr lang="en-US" sz="1800" i="1">
                        <a:latin typeface="Cambria Math"/>
                      </a:rPr>
                      <m:t>𝑒𝑥𝑝</m:t>
                    </m:r>
                    <m:d>
                      <m:dPr>
                        <m:begChr m:val="{"/>
                        <m:endChr m:val="}"/>
                        <m:ctrlPr>
                          <a:rPr lang="en-US" sz="1800" i="1">
                            <a:latin typeface="Cambria Math"/>
                          </a:rPr>
                        </m:ctrlPr>
                      </m:dPr>
                      <m:e>
                        <m:r>
                          <a:rPr lang="en-US" sz="1800" i="1">
                            <a:latin typeface="Cambria Math"/>
                          </a:rPr>
                          <m:t>−</m:t>
                        </m:r>
                        <m:r>
                          <a:rPr lang="en-US" sz="1800" i="1">
                            <a:latin typeface="Cambria Math"/>
                          </a:rPr>
                          <m:t>𝑘</m:t>
                        </m:r>
                        <m:sSup>
                          <m:sSupPr>
                            <m:ctrlPr>
                              <a:rPr lang="en-US" sz="1800" i="1">
                                <a:latin typeface="Cambria Math"/>
                              </a:rPr>
                            </m:ctrlPr>
                          </m:sSupPr>
                          <m:e>
                            <m:d>
                              <m:dPr>
                                <m:begChr m:val="["/>
                                <m:endChr m:val="]"/>
                                <m:ctrlPr>
                                  <a:rPr lang="en-US" sz="1800" i="1">
                                    <a:latin typeface="Cambria Math"/>
                                  </a:rPr>
                                </m:ctrlPr>
                              </m:dPr>
                              <m:e>
                                <m:sSup>
                                  <m:sSupPr>
                                    <m:ctrlPr>
                                      <a:rPr lang="en-US" sz="1800" i="1">
                                        <a:latin typeface="Cambria Math"/>
                                      </a:rPr>
                                    </m:ctrlPr>
                                  </m:sSupPr>
                                  <m:e>
                                    <m:d>
                                      <m:dPr>
                                        <m:ctrlPr>
                                          <a:rPr lang="en-US" sz="1800" i="1">
                                            <a:latin typeface="Cambria Math"/>
                                          </a:rPr>
                                        </m:ctrlPr>
                                      </m:dPr>
                                      <m:e>
                                        <m:r>
                                          <a:rPr lang="en-US" sz="1800" i="1">
                                            <a:latin typeface="Cambria Math"/>
                                          </a:rPr>
                                          <m:t>𝑛</m:t>
                                        </m:r>
                                        <m:r>
                                          <a:rPr lang="en-US" sz="1800" i="1">
                                            <a:latin typeface="Cambria Math"/>
                                          </a:rPr>
                                          <m:t>−</m:t>
                                        </m:r>
                                        <m:f>
                                          <m:fPr>
                                            <m:ctrlPr>
                                              <a:rPr lang="en-US" sz="1800" i="1">
                                                <a:latin typeface="Cambria Math"/>
                                              </a:rPr>
                                            </m:ctrlPr>
                                          </m:fPr>
                                          <m:num>
                                            <m:r>
                                              <a:rPr lang="en-US" sz="1800" i="1">
                                                <a:latin typeface="Cambria Math"/>
                                              </a:rPr>
                                              <m:t>𝑁</m:t>
                                            </m:r>
                                          </m:num>
                                          <m:den>
                                            <m:r>
                                              <a:rPr lang="en-US" sz="1800" i="1">
                                                <a:latin typeface="Cambria Math"/>
                                              </a:rPr>
                                              <m:t>2</m:t>
                                            </m:r>
                                          </m:den>
                                        </m:f>
                                      </m:e>
                                    </m:d>
                                  </m:e>
                                  <m:sup>
                                    <m:r>
                                      <a:rPr lang="en-US" sz="1800" i="1">
                                        <a:latin typeface="Cambria Math"/>
                                      </a:rPr>
                                      <m:t>2</m:t>
                                    </m:r>
                                  </m:sup>
                                </m:sSup>
                                <m:r>
                                  <a:rPr lang="en-US" sz="1800" i="1">
                                    <a:latin typeface="Cambria Math"/>
                                  </a:rPr>
                                  <m:t>+</m:t>
                                </m:r>
                                <m:sSup>
                                  <m:sSupPr>
                                    <m:ctrlPr>
                                      <a:rPr lang="en-US" sz="1800" i="1">
                                        <a:latin typeface="Cambria Math"/>
                                      </a:rPr>
                                    </m:ctrlPr>
                                  </m:sSupPr>
                                  <m:e>
                                    <m:d>
                                      <m:dPr>
                                        <m:ctrlPr>
                                          <a:rPr lang="en-US" sz="1800" i="1">
                                            <a:latin typeface="Cambria Math"/>
                                          </a:rPr>
                                        </m:ctrlPr>
                                      </m:dPr>
                                      <m:e>
                                        <m:r>
                                          <a:rPr lang="en-US" sz="1800" i="1">
                                            <a:latin typeface="Cambria Math"/>
                                          </a:rPr>
                                          <m:t>𝑚</m:t>
                                        </m:r>
                                        <m:r>
                                          <a:rPr lang="en-US" sz="1800" i="1">
                                            <a:latin typeface="Cambria Math"/>
                                          </a:rPr>
                                          <m:t>−</m:t>
                                        </m:r>
                                        <m:f>
                                          <m:fPr>
                                            <m:ctrlPr>
                                              <a:rPr lang="en-US" sz="1800" i="1">
                                                <a:latin typeface="Cambria Math"/>
                                              </a:rPr>
                                            </m:ctrlPr>
                                          </m:fPr>
                                          <m:num>
                                            <m:r>
                                              <a:rPr lang="en-US" sz="1800" i="1">
                                                <a:latin typeface="Cambria Math"/>
                                              </a:rPr>
                                              <m:t>𝑀</m:t>
                                            </m:r>
                                          </m:num>
                                          <m:den>
                                            <m:r>
                                              <a:rPr lang="en-US" sz="1800" i="1">
                                                <a:latin typeface="Cambria Math"/>
                                              </a:rPr>
                                              <m:t>2</m:t>
                                            </m:r>
                                          </m:den>
                                        </m:f>
                                      </m:e>
                                    </m:d>
                                  </m:e>
                                  <m:sup>
                                    <m:r>
                                      <a:rPr lang="en-US" sz="1800" i="1">
                                        <a:latin typeface="Cambria Math"/>
                                      </a:rPr>
                                      <m:t>2</m:t>
                                    </m:r>
                                  </m:sup>
                                </m:sSup>
                              </m:e>
                            </m:d>
                          </m:e>
                          <m:sup>
                            <m:f>
                              <m:fPr>
                                <m:ctrlPr>
                                  <a:rPr lang="en-US" sz="1800" i="1">
                                    <a:latin typeface="Cambria Math"/>
                                  </a:rPr>
                                </m:ctrlPr>
                              </m:fPr>
                              <m:num>
                                <m:r>
                                  <a:rPr lang="en-US" sz="1800" i="1">
                                    <a:latin typeface="Cambria Math"/>
                                  </a:rPr>
                                  <m:t>5</m:t>
                                </m:r>
                              </m:num>
                              <m:den>
                                <m:r>
                                  <a:rPr lang="en-US" sz="1800" i="1">
                                    <a:latin typeface="Cambria Math"/>
                                  </a:rPr>
                                  <m:t>6</m:t>
                                </m:r>
                              </m:den>
                            </m:f>
                          </m:sup>
                        </m:sSup>
                      </m:e>
                    </m:d>
                  </m:oMath>
                </a14:m>
                <a:endParaRPr lang="en-US" sz="1800" dirty="0" smtClean="0"/>
              </a:p>
              <a:p>
                <a:pPr algn="just">
                  <a:buFont typeface="Wingdings" panose="05000000000000000000" pitchFamily="2" charset="2"/>
                  <a:buChar char="q"/>
                </a:pPr>
                <a:endParaRPr lang="en-US" sz="1800" dirty="0" smtClean="0"/>
              </a:p>
              <a:p>
                <a:pPr algn="just">
                  <a:buFont typeface="Wingdings" panose="05000000000000000000" pitchFamily="2" charset="2"/>
                  <a:buChar char="q"/>
                </a:pPr>
                <a:r>
                  <a:rPr lang="ro-RO" sz="1800" dirty="0" smtClean="0"/>
                  <a:t>B. </a:t>
                </a:r>
                <a:r>
                  <a:rPr lang="en-US" sz="1800" dirty="0" err="1" smtClean="0"/>
                  <a:t>Voalarea</a:t>
                </a:r>
                <a:r>
                  <a:rPr lang="en-US" sz="1800" dirty="0" smtClean="0"/>
                  <a:t> </a:t>
                </a:r>
                <a:r>
                  <a:rPr lang="en-US" sz="1800" dirty="0" err="1"/>
                  <a:t>rezultată</a:t>
                </a:r>
                <a:r>
                  <a:rPr lang="en-US" sz="1800" dirty="0"/>
                  <a:t> </a:t>
                </a:r>
                <a:r>
                  <a:rPr lang="en-US" sz="1800" dirty="0" err="1"/>
                  <a:t>în</a:t>
                </a:r>
                <a:r>
                  <a:rPr lang="en-US" sz="1800" dirty="0"/>
                  <a:t> </a:t>
                </a:r>
                <a:r>
                  <a:rPr lang="en-US" sz="1800" dirty="0" err="1"/>
                  <a:t>urma</a:t>
                </a:r>
                <a:r>
                  <a:rPr lang="en-US" sz="1800" dirty="0"/>
                  <a:t> </a:t>
                </a:r>
                <a:r>
                  <a:rPr lang="en-US" sz="1800" dirty="0" err="1"/>
                  <a:t>mișcării</a:t>
                </a:r>
                <a:r>
                  <a:rPr lang="en-US" sz="1800" dirty="0"/>
                  <a:t> </a:t>
                </a:r>
                <a:r>
                  <a:rPr lang="en-US" sz="1800" dirty="0" err="1"/>
                  <a:t>senzorului</a:t>
                </a:r>
                <a:r>
                  <a:rPr lang="en-US" sz="1800" dirty="0"/>
                  <a:t> la </a:t>
                </a:r>
                <a:r>
                  <a:rPr lang="en-US" sz="1800" dirty="0" err="1"/>
                  <a:t>momentul</a:t>
                </a:r>
                <a:r>
                  <a:rPr lang="en-US" sz="1800" dirty="0"/>
                  <a:t> </a:t>
                </a:r>
                <a:r>
                  <a:rPr lang="en-US" sz="1800" dirty="0" err="1"/>
                  <a:t>achiziției</a:t>
                </a:r>
                <a:r>
                  <a:rPr lang="en-US" sz="1800" dirty="0"/>
                  <a:t> </a:t>
                </a:r>
                <a:r>
                  <a:rPr lang="en-US" sz="1800" dirty="0" err="1"/>
                  <a:t>imaginilor</a:t>
                </a:r>
                <a:r>
                  <a:rPr lang="en-US" sz="1800" dirty="0"/>
                  <a:t> (</a:t>
                </a:r>
                <a:r>
                  <a:rPr lang="en-US" sz="1800" dirty="0" err="1"/>
                  <a:t>termen</a:t>
                </a:r>
                <a:r>
                  <a:rPr lang="en-US" sz="1800" dirty="0"/>
                  <a:t> </a:t>
                </a:r>
                <a:r>
                  <a:rPr lang="en-US" sz="1800" dirty="0" err="1"/>
                  <a:t>referit</a:t>
                </a:r>
                <a:r>
                  <a:rPr lang="en-US" sz="1800" dirty="0"/>
                  <a:t> </a:t>
                </a:r>
                <a:r>
                  <a:rPr lang="en-US" sz="1800" dirty="0" err="1"/>
                  <a:t>prin</a:t>
                </a:r>
                <a:r>
                  <a:rPr lang="en-US" sz="1800" dirty="0"/>
                  <a:t> </a:t>
                </a:r>
                <a:r>
                  <a:rPr lang="en-US" sz="1800" i="1" dirty="0"/>
                  <a:t>motion blur</a:t>
                </a:r>
                <a:r>
                  <a:rPr lang="en-US" sz="1800" dirty="0"/>
                  <a:t>) </a:t>
                </a:r>
                <a:r>
                  <a:rPr lang="en-US" sz="1800" b="1" dirty="0" err="1"/>
                  <a:t>în</a:t>
                </a:r>
                <a:r>
                  <a:rPr lang="en-US" sz="1800" b="1" dirty="0"/>
                  <a:t> </a:t>
                </a:r>
                <a:r>
                  <a:rPr lang="en-US" sz="1800" b="1" dirty="0" err="1"/>
                  <a:t>caz</a:t>
                </a:r>
                <a:r>
                  <a:rPr lang="en-US" sz="1800" b="1" dirty="0"/>
                  <a:t> </a:t>
                </a:r>
                <a:r>
                  <a:rPr lang="en-US" sz="1800" b="1" dirty="0" err="1"/>
                  <a:t>continuu</a:t>
                </a:r>
                <a:r>
                  <a:rPr lang="en-US" sz="1800" b="1" dirty="0"/>
                  <a:t> </a:t>
                </a:r>
                <a:endParaRPr lang="en-US" sz="1800" b="1" dirty="0" smtClean="0"/>
              </a:p>
              <a:p>
                <a:pPr algn="just">
                  <a:buFont typeface="Wingdings" panose="05000000000000000000" pitchFamily="2" charset="2"/>
                  <a:buChar char="q"/>
                </a:pPr>
                <a:r>
                  <a:rPr lang="en-US" sz="1800" dirty="0" smtClean="0"/>
                  <a:t>Fie </a:t>
                </a:r>
                <a:r>
                  <a:rPr lang="en-US" sz="1800" i="1" dirty="0"/>
                  <a:t>f</a:t>
                </a:r>
                <a:r>
                  <a:rPr lang="en-US" sz="1800" dirty="0"/>
                  <a:t> o </a:t>
                </a:r>
                <a:r>
                  <a:rPr lang="en-US" sz="1800" dirty="0" err="1"/>
                  <a:t>funcție</a:t>
                </a:r>
                <a:r>
                  <a:rPr lang="en-US" sz="1800" dirty="0"/>
                  <a:t> imagine care </a:t>
                </a:r>
                <a:r>
                  <a:rPr lang="en-US" sz="1800" dirty="0" err="1"/>
                  <a:t>este</a:t>
                </a:r>
                <a:r>
                  <a:rPr lang="en-US" sz="1800" dirty="0"/>
                  <a:t> </a:t>
                </a:r>
                <a:r>
                  <a:rPr lang="en-US" sz="1800" dirty="0" err="1"/>
                  <a:t>achiziționată</a:t>
                </a:r>
                <a:r>
                  <a:rPr lang="en-US" sz="1800" dirty="0"/>
                  <a:t> cu un </a:t>
                </a:r>
                <a:r>
                  <a:rPr lang="en-US" sz="1800" dirty="0" err="1"/>
                  <a:t>senzor</a:t>
                </a:r>
                <a:r>
                  <a:rPr lang="en-US" sz="1800" dirty="0"/>
                  <a:t> care induce </a:t>
                </a:r>
                <a:r>
                  <a:rPr lang="en-US" sz="1800" dirty="0" smtClean="0"/>
                  <a:t>un </a:t>
                </a:r>
                <a:r>
                  <a:rPr lang="en-US" sz="1800" dirty="0" err="1"/>
                  <a:t>efect</a:t>
                </a:r>
                <a:r>
                  <a:rPr lang="en-US" sz="1800" dirty="0"/>
                  <a:t> de </a:t>
                </a:r>
                <a:r>
                  <a:rPr lang="en-US" sz="1800" dirty="0" err="1"/>
                  <a:t>voalare</a:t>
                </a:r>
                <a:r>
                  <a:rPr lang="en-US" sz="1800" dirty="0"/>
                  <a:t> </a:t>
                </a:r>
                <a:r>
                  <a:rPr lang="en-US" sz="1800" dirty="0" err="1"/>
                  <a:t>datorat</a:t>
                </a:r>
                <a:r>
                  <a:rPr lang="en-US" sz="1800" dirty="0"/>
                  <a:t> </a:t>
                </a:r>
                <a:r>
                  <a:rPr lang="en-US" sz="1800" dirty="0" err="1"/>
                  <a:t>mișcării</a:t>
                </a:r>
                <a:r>
                  <a:rPr lang="en-US" sz="1800" dirty="0"/>
                  <a:t> </a:t>
                </a:r>
                <a:r>
                  <a:rPr lang="en-US" sz="1800" dirty="0" err="1"/>
                  <a:t>în</a:t>
                </a:r>
                <a:r>
                  <a:rPr lang="en-US" sz="1800" dirty="0"/>
                  <a:t> plan (</a:t>
                </a:r>
                <a:r>
                  <a:rPr lang="en-US" sz="1800" dirty="0" err="1"/>
                  <a:t>determinat</a:t>
                </a:r>
                <a:r>
                  <a:rPr lang="en-US" sz="1800" dirty="0"/>
                  <a:t> de </a:t>
                </a:r>
                <a:r>
                  <a:rPr lang="en-US" sz="1800" dirty="0" err="1"/>
                  <a:t>sistemul</a:t>
                </a:r>
                <a:r>
                  <a:rPr lang="en-US" sz="1800" dirty="0"/>
                  <a:t> de axe OX </a:t>
                </a:r>
                <a:r>
                  <a:rPr lang="en-US" sz="1800" dirty="0" err="1"/>
                  <a:t>și</a:t>
                </a:r>
                <a:r>
                  <a:rPr lang="en-US" sz="1800" dirty="0"/>
                  <a:t> OY), </a:t>
                </a:r>
                <a14:m>
                  <m:oMath xmlns:m="http://schemas.openxmlformats.org/officeDocument/2006/math">
                    <m:sSub>
                      <m:sSubPr>
                        <m:ctrlPr>
                          <a:rPr lang="en-US" sz="1800" i="1">
                            <a:latin typeface="Cambria Math"/>
                          </a:rPr>
                        </m:ctrlPr>
                      </m:sSubPr>
                      <m:e>
                        <m:r>
                          <a:rPr lang="en-US" sz="1800" i="1">
                            <a:latin typeface="Cambria Math"/>
                          </a:rPr>
                          <m:t>𝑥</m:t>
                        </m:r>
                      </m:e>
                      <m:sub>
                        <m:r>
                          <a:rPr lang="en-US" sz="1800" i="1">
                            <a:latin typeface="Cambria Math"/>
                          </a:rPr>
                          <m:t>0</m:t>
                        </m:r>
                      </m:sub>
                    </m:sSub>
                    <m:d>
                      <m:dPr>
                        <m:ctrlPr>
                          <a:rPr lang="en-US" sz="1800" i="1">
                            <a:latin typeface="Cambria Math"/>
                          </a:rPr>
                        </m:ctrlPr>
                      </m:dPr>
                      <m:e>
                        <m:r>
                          <a:rPr lang="en-US" sz="1800" i="1">
                            <a:latin typeface="Cambria Math"/>
                          </a:rPr>
                          <m:t>𝑡</m:t>
                        </m:r>
                      </m:e>
                    </m:d>
                  </m:oMath>
                </a14:m>
                <a:r>
                  <a:rPr lang="en-US" sz="1800" dirty="0"/>
                  <a:t> </a:t>
                </a:r>
                <a:r>
                  <a:rPr lang="en-US" sz="1800" dirty="0" err="1"/>
                  <a:t>și</a:t>
                </a:r>
                <a:r>
                  <a:rPr lang="en-US" sz="1800" dirty="0"/>
                  <a:t>  </a:t>
                </a:r>
                <a14:m>
                  <m:oMath xmlns:m="http://schemas.openxmlformats.org/officeDocument/2006/math">
                    <m:sSub>
                      <m:sSubPr>
                        <m:ctrlPr>
                          <a:rPr lang="en-US" sz="1800" i="1">
                            <a:latin typeface="Cambria Math"/>
                          </a:rPr>
                        </m:ctrlPr>
                      </m:sSubPr>
                      <m:e>
                        <m:r>
                          <a:rPr lang="en-US" sz="1800" i="1">
                            <a:latin typeface="Cambria Math"/>
                          </a:rPr>
                          <m:t>𝑦</m:t>
                        </m:r>
                      </m:e>
                      <m:sub>
                        <m:r>
                          <a:rPr lang="en-US" sz="1800" i="1">
                            <a:latin typeface="Cambria Math"/>
                          </a:rPr>
                          <m:t>0</m:t>
                        </m:r>
                      </m:sub>
                    </m:sSub>
                    <m:d>
                      <m:dPr>
                        <m:ctrlPr>
                          <a:rPr lang="en-US" sz="1800" i="1">
                            <a:latin typeface="Cambria Math"/>
                          </a:rPr>
                        </m:ctrlPr>
                      </m:dPr>
                      <m:e>
                        <m:r>
                          <a:rPr lang="en-US" sz="1800" i="1">
                            <a:latin typeface="Cambria Math"/>
                          </a:rPr>
                          <m:t>𝑡</m:t>
                        </m:r>
                      </m:e>
                    </m:d>
                  </m:oMath>
                </a14:m>
                <a:r>
                  <a:rPr lang="en-US" sz="1800" dirty="0"/>
                  <a:t> </a:t>
                </a:r>
                <a:r>
                  <a:rPr lang="en-US" sz="1800" dirty="0" err="1"/>
                  <a:t>componentele</a:t>
                </a:r>
                <a:r>
                  <a:rPr lang="en-US" sz="1800" dirty="0"/>
                  <a:t> care </a:t>
                </a:r>
                <a:r>
                  <a:rPr lang="en-US" sz="1800" dirty="0" err="1"/>
                  <a:t>definesc</a:t>
                </a:r>
                <a:r>
                  <a:rPr lang="en-US" sz="1800" dirty="0"/>
                  <a:t> </a:t>
                </a:r>
                <a:r>
                  <a:rPr lang="en-US" sz="1800" dirty="0" err="1"/>
                  <a:t>procesul</a:t>
                </a:r>
                <a:r>
                  <a:rPr lang="en-US" sz="1800" dirty="0"/>
                  <a:t> de </a:t>
                </a:r>
                <a:r>
                  <a:rPr lang="en-US" sz="1800" dirty="0" err="1"/>
                  <a:t>mișcare</a:t>
                </a:r>
                <a:r>
                  <a:rPr lang="en-US" sz="1800" dirty="0"/>
                  <a:t> </a:t>
                </a:r>
                <a:r>
                  <a:rPr lang="en-US" sz="1800" dirty="0" err="1"/>
                  <a:t>pe</a:t>
                </a:r>
                <a:r>
                  <a:rPr lang="en-US" sz="1800" dirty="0"/>
                  <a:t> </a:t>
                </a:r>
                <a:r>
                  <a:rPr lang="en-US" sz="1800" dirty="0" err="1"/>
                  <a:t>fiecare</a:t>
                </a:r>
                <a:r>
                  <a:rPr lang="en-US" sz="1800" dirty="0"/>
                  <a:t> </a:t>
                </a:r>
                <a:r>
                  <a:rPr lang="en-US" sz="1800" dirty="0" err="1"/>
                  <a:t>dintre</a:t>
                </a:r>
                <a:r>
                  <a:rPr lang="en-US" sz="1800" dirty="0"/>
                  <a:t> </a:t>
                </a:r>
                <a:r>
                  <a:rPr lang="en-US" sz="1800" dirty="0" err="1"/>
                  <a:t>cele</a:t>
                </a:r>
                <a:r>
                  <a:rPr lang="en-US" sz="1800" dirty="0"/>
                  <a:t> </a:t>
                </a:r>
                <a:r>
                  <a:rPr lang="en-US" sz="1800" dirty="0" err="1"/>
                  <a:t>două</a:t>
                </a:r>
                <a:r>
                  <a:rPr lang="en-US" sz="1800" dirty="0"/>
                  <a:t> axe (ca </a:t>
                </a:r>
                <a:r>
                  <a:rPr lang="en-US" sz="1800" dirty="0" err="1"/>
                  <a:t>funcții</a:t>
                </a:r>
                <a:r>
                  <a:rPr lang="en-US" sz="1800" dirty="0"/>
                  <a:t> de </a:t>
                </a:r>
                <a:r>
                  <a:rPr lang="en-US" sz="1800" dirty="0" err="1"/>
                  <a:t>variabila</a:t>
                </a:r>
                <a:r>
                  <a:rPr lang="en-US" sz="1800" dirty="0"/>
                  <a:t> </a:t>
                </a:r>
                <a:r>
                  <a:rPr lang="en-US" sz="1800" dirty="0" err="1"/>
                  <a:t>timp</a:t>
                </a:r>
                <a:r>
                  <a:rPr lang="en-US" sz="1800" dirty="0"/>
                  <a:t>). </a:t>
                </a:r>
                <a:endParaRPr lang="en-US" sz="1800" dirty="0" smtClean="0"/>
              </a:p>
              <a:p>
                <a:pPr lvl="1">
                  <a:buFont typeface="Wingdings" panose="05000000000000000000" pitchFamily="2" charset="2"/>
                  <a:buChar char="q"/>
                </a:pPr>
                <a:r>
                  <a:rPr lang="ro-RO" sz="1800" dirty="0" smtClean="0"/>
                  <a:t>B1. În </a:t>
                </a:r>
                <a:r>
                  <a:rPr lang="ro-RO" sz="1800" dirty="0"/>
                  <a:t>ipoteza mișcării liniare uniforme,  independentă de poziție și </a:t>
                </a:r>
                <a:r>
                  <a:rPr lang="ro-RO" sz="1800" i="1" dirty="0"/>
                  <a:t>exclusiv pe </a:t>
                </a:r>
                <a:r>
                  <a:rPr lang="ro-RO" sz="1800" i="1" dirty="0" smtClean="0"/>
                  <a:t>x </a:t>
                </a:r>
                <a:r>
                  <a:rPr lang="ro-RO" sz="1800" dirty="0" smtClean="0"/>
                  <a:t>(mișcare la nivel de linie, deci pe verticală), rezultă</a:t>
                </a: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ro-RO" sz="1800" i="1">
                              <a:latin typeface="Cambria Math"/>
                            </a:rPr>
                            <m:t>𝑥</m:t>
                          </m:r>
                        </m:e>
                        <m:sub>
                          <m:r>
                            <a:rPr lang="ro-RO" sz="1800" i="1">
                              <a:latin typeface="Cambria Math"/>
                            </a:rPr>
                            <m:t>0</m:t>
                          </m:r>
                        </m:sub>
                      </m:sSub>
                      <m:d>
                        <m:dPr>
                          <m:ctrlPr>
                            <a:rPr lang="en-US" sz="1800" i="1">
                              <a:latin typeface="Cambria Math"/>
                            </a:rPr>
                          </m:ctrlPr>
                        </m:dPr>
                        <m:e>
                          <m:r>
                            <a:rPr lang="ro-RO" sz="1800" i="1">
                              <a:latin typeface="Cambria Math"/>
                            </a:rPr>
                            <m:t>𝑡</m:t>
                          </m:r>
                        </m:e>
                      </m:d>
                      <m:r>
                        <a:rPr lang="ro-RO" sz="1800" i="1">
                          <a:latin typeface="Cambria Math"/>
                        </a:rPr>
                        <m:t>=</m:t>
                      </m:r>
                      <m:f>
                        <m:fPr>
                          <m:ctrlPr>
                            <a:rPr lang="en-US" sz="1800" i="1">
                              <a:latin typeface="Cambria Math"/>
                            </a:rPr>
                          </m:ctrlPr>
                        </m:fPr>
                        <m:num>
                          <m:r>
                            <a:rPr lang="ro-RO" sz="1800" i="1">
                              <a:latin typeface="Cambria Math"/>
                            </a:rPr>
                            <m:t>𝑎</m:t>
                          </m:r>
                          <m:r>
                            <a:rPr lang="ro-RO" sz="1800" i="1">
                              <a:latin typeface="Cambria Math"/>
                            </a:rPr>
                            <m:t>∙</m:t>
                          </m:r>
                          <m:r>
                            <a:rPr lang="ro-RO" sz="1800" i="1">
                              <a:latin typeface="Cambria Math"/>
                            </a:rPr>
                            <m:t>𝑡</m:t>
                          </m:r>
                        </m:num>
                        <m:den>
                          <m:r>
                            <a:rPr lang="ro-RO" sz="1800" i="1">
                              <a:latin typeface="Cambria Math"/>
                            </a:rPr>
                            <m:t>𝑇</m:t>
                          </m:r>
                        </m:den>
                      </m:f>
                      <m:r>
                        <a:rPr lang="ro-RO" sz="1800" i="1">
                          <a:latin typeface="Cambria Math"/>
                        </a:rPr>
                        <m:t>, </m:t>
                      </m:r>
                      <m:sSub>
                        <m:sSubPr>
                          <m:ctrlPr>
                            <a:rPr lang="en-US" sz="1800" i="1">
                              <a:latin typeface="Cambria Math"/>
                            </a:rPr>
                          </m:ctrlPr>
                        </m:sSubPr>
                        <m:e>
                          <m:r>
                            <a:rPr lang="ro-RO" sz="1800" i="1">
                              <a:latin typeface="Cambria Math"/>
                            </a:rPr>
                            <m:t>𝑦</m:t>
                          </m:r>
                        </m:e>
                        <m:sub>
                          <m:r>
                            <a:rPr lang="ro-RO" sz="1800" i="1">
                              <a:latin typeface="Cambria Math"/>
                            </a:rPr>
                            <m:t>0</m:t>
                          </m:r>
                        </m:sub>
                      </m:sSub>
                      <m:d>
                        <m:dPr>
                          <m:ctrlPr>
                            <a:rPr lang="en-US" sz="1800" i="1">
                              <a:latin typeface="Cambria Math"/>
                            </a:rPr>
                          </m:ctrlPr>
                        </m:dPr>
                        <m:e>
                          <m:r>
                            <a:rPr lang="ro-RO" sz="1800" i="1">
                              <a:latin typeface="Cambria Math"/>
                            </a:rPr>
                            <m:t>𝑡</m:t>
                          </m:r>
                        </m:e>
                      </m:d>
                      <m:r>
                        <a:rPr lang="ro-RO" sz="1800" i="1">
                          <a:latin typeface="Cambria Math"/>
                        </a:rPr>
                        <m:t>=0</m:t>
                      </m:r>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en-US" sz="1800" i="1">
                              <a:latin typeface="Cambria Math"/>
                            </a:rPr>
                            <m:t>h</m:t>
                          </m:r>
                        </m:e>
                      </m:acc>
                      <m:d>
                        <m:dPr>
                          <m:ctrlPr>
                            <a:rPr lang="en-US" sz="1800" i="1">
                              <a:latin typeface="Cambria Math"/>
                            </a:rPr>
                          </m:ctrlPr>
                        </m:dPr>
                        <m:e>
                          <m:r>
                            <a:rPr lang="en-US" sz="1800" i="1">
                              <a:latin typeface="Cambria Math"/>
                            </a:rPr>
                            <m:t>𝑛</m:t>
                          </m:r>
                          <m:r>
                            <a:rPr lang="en-US" sz="1800" i="1">
                              <a:latin typeface="Cambria Math"/>
                            </a:rPr>
                            <m:t>,</m:t>
                          </m:r>
                          <m:r>
                            <a:rPr lang="en-US" sz="1800" i="1">
                              <a:latin typeface="Cambria Math"/>
                            </a:rPr>
                            <m:t>𝑚</m:t>
                          </m:r>
                        </m:e>
                      </m:d>
                      <m:r>
                        <a:rPr lang="en-US" sz="1800" i="1">
                          <a:latin typeface="Cambria Math"/>
                        </a:rPr>
                        <m:t>=</m:t>
                      </m:r>
                      <m:f>
                        <m:fPr>
                          <m:ctrlPr>
                            <a:rPr lang="en-US" sz="1800" i="1">
                              <a:latin typeface="Cambria Math"/>
                            </a:rPr>
                          </m:ctrlPr>
                        </m:fPr>
                        <m:num>
                          <m:r>
                            <a:rPr lang="en-US" sz="1800" i="1">
                              <a:latin typeface="Cambria Math"/>
                            </a:rPr>
                            <m:t>𝑇</m:t>
                          </m:r>
                          <m:r>
                            <a:rPr lang="en-US" sz="1800" i="1">
                              <a:latin typeface="Cambria Math"/>
                            </a:rPr>
                            <m:t>∙</m:t>
                          </m:r>
                          <m:r>
                            <a:rPr lang="en-US" sz="1800" i="1">
                              <a:latin typeface="Cambria Math"/>
                            </a:rPr>
                            <m:t>𝑠𝑖𝑛</m:t>
                          </m:r>
                          <m:d>
                            <m:dPr>
                              <m:ctrlPr>
                                <a:rPr lang="en-US" sz="1800" i="1">
                                  <a:latin typeface="Cambria Math"/>
                                </a:rPr>
                              </m:ctrlPr>
                            </m:dPr>
                            <m:e>
                              <m:r>
                                <a:rPr lang="en-US" sz="1800" i="1">
                                  <a:latin typeface="Cambria Math"/>
                                </a:rPr>
                                <m:t>𝜋</m:t>
                              </m:r>
                              <m:r>
                                <a:rPr lang="en-US" sz="1800" i="1">
                                  <a:latin typeface="Cambria Math"/>
                                </a:rPr>
                                <m:t>∙</m:t>
                              </m:r>
                              <m:r>
                                <a:rPr lang="en-US" sz="1800" i="1">
                                  <a:latin typeface="Cambria Math"/>
                                </a:rPr>
                                <m:t>𝑛</m:t>
                              </m:r>
                              <m:r>
                                <a:rPr lang="en-US" sz="1800" i="1">
                                  <a:latin typeface="Cambria Math"/>
                                </a:rPr>
                                <m:t>∙</m:t>
                              </m:r>
                              <m:r>
                                <a:rPr lang="en-US" sz="1800" i="1">
                                  <a:latin typeface="Cambria Math"/>
                                </a:rPr>
                                <m:t>𝑎</m:t>
                              </m:r>
                            </m:e>
                          </m:d>
                        </m:num>
                        <m:den>
                          <m:r>
                            <a:rPr lang="en-US" sz="1800" i="1">
                              <a:latin typeface="Cambria Math"/>
                            </a:rPr>
                            <m:t>𝜋</m:t>
                          </m:r>
                          <m:r>
                            <a:rPr lang="en-US" sz="1800" i="1">
                              <a:latin typeface="Cambria Math"/>
                            </a:rPr>
                            <m:t>∙</m:t>
                          </m:r>
                          <m:r>
                            <a:rPr lang="en-US" sz="1800" i="1">
                              <a:latin typeface="Cambria Math"/>
                            </a:rPr>
                            <m:t>𝑛</m:t>
                          </m:r>
                          <m:r>
                            <a:rPr lang="en-US" sz="1800" i="1">
                              <a:latin typeface="Cambria Math"/>
                            </a:rPr>
                            <m:t>∙</m:t>
                          </m:r>
                          <m:r>
                            <a:rPr lang="en-US" sz="1800" i="1">
                              <a:latin typeface="Cambria Math"/>
                            </a:rPr>
                            <m:t>𝑎</m:t>
                          </m:r>
                        </m:den>
                      </m:f>
                      <m:r>
                        <a:rPr lang="en-US" sz="1800" i="1">
                          <a:latin typeface="Cambria Math"/>
                        </a:rPr>
                        <m:t>𝑒𝑥𝑝</m:t>
                      </m:r>
                      <m:d>
                        <m:dPr>
                          <m:begChr m:val="{"/>
                          <m:endChr m:val="}"/>
                          <m:ctrlPr>
                            <a:rPr lang="en-US" sz="1800" i="1">
                              <a:latin typeface="Cambria Math"/>
                            </a:rPr>
                          </m:ctrlPr>
                        </m:dPr>
                        <m:e>
                          <m:r>
                            <a:rPr lang="en-US" sz="1800" i="1">
                              <a:latin typeface="Cambria Math"/>
                            </a:rPr>
                            <m:t>−</m:t>
                          </m:r>
                          <m:r>
                            <a:rPr lang="en-US" sz="1800" i="1">
                              <a:latin typeface="Cambria Math"/>
                            </a:rPr>
                            <m:t>𝜋</m:t>
                          </m:r>
                          <m:r>
                            <a:rPr lang="en-US" sz="1800" i="1">
                              <a:latin typeface="Cambria Math"/>
                            </a:rPr>
                            <m:t>∙</m:t>
                          </m:r>
                          <m:r>
                            <a:rPr lang="en-US" sz="1800" i="1">
                              <a:latin typeface="Cambria Math"/>
                            </a:rPr>
                            <m:t>𝑖</m:t>
                          </m:r>
                          <m:r>
                            <a:rPr lang="en-US" sz="1800" i="1">
                              <a:latin typeface="Cambria Math"/>
                            </a:rPr>
                            <m:t>∙</m:t>
                          </m:r>
                          <m:r>
                            <a:rPr lang="en-US" sz="1800" i="1">
                              <a:latin typeface="Cambria Math"/>
                            </a:rPr>
                            <m:t>𝑛</m:t>
                          </m:r>
                          <m:r>
                            <a:rPr lang="en-US" sz="1800" i="1">
                              <a:latin typeface="Cambria Math"/>
                            </a:rPr>
                            <m:t>∙</m:t>
                          </m:r>
                          <m:r>
                            <a:rPr lang="en-US" sz="1800" i="1">
                              <a:latin typeface="Cambria Math"/>
                            </a:rPr>
                            <m:t>𝑎</m:t>
                          </m:r>
                        </m:e>
                      </m:d>
                      <m:r>
                        <a:rPr lang="en-US" sz="1800" i="1">
                          <a:latin typeface="Cambria Math"/>
                        </a:rPr>
                        <m:t> </m:t>
                      </m:r>
                    </m:oMath>
                  </m:oMathPara>
                </a14:m>
                <a:endParaRPr lang="en-US" sz="1800" dirty="0"/>
              </a:p>
            </p:txBody>
          </p:sp>
        </mc:Choice>
        <mc:Fallback>
          <p:sp>
            <p:nvSpPr>
              <p:cNvPr id="6147" name="Rectangle 3"/>
              <p:cNvSpPr>
                <a:spLocks noGrp="1" noRot="1" noChangeAspect="1" noMove="1" noResize="1" noEditPoints="1" noAdjustHandles="1" noChangeArrowheads="1" noChangeShapeType="1" noTextEdit="1"/>
              </p:cNvSpPr>
              <p:nvPr>
                <p:ph type="body" sz="half" idx="1"/>
              </p:nvPr>
            </p:nvSpPr>
            <p:spPr>
              <a:xfrm>
                <a:off x="457200" y="1143000"/>
                <a:ext cx="8229600" cy="5440362"/>
              </a:xfrm>
              <a:blipFill rotWithShape="1">
                <a:blip r:embed="rId2"/>
                <a:stretch>
                  <a:fillRect t="-561" r="-593"/>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Tree>
    <p:extLst>
      <p:ext uri="{BB962C8B-B14F-4D97-AF65-F5344CB8AC3E}">
        <p14:creationId xmlns:p14="http://schemas.microsoft.com/office/powerpoint/2010/main" val="3459560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533400"/>
                <a:ext cx="8229600" cy="6049962"/>
              </a:xfrm>
            </p:spPr>
            <p:txBody>
              <a:bodyPr/>
              <a:lstStyle/>
              <a:p>
                <a:pPr lvl="1">
                  <a:buFont typeface="Wingdings" panose="05000000000000000000" pitchFamily="2" charset="2"/>
                  <a:buChar char="q"/>
                </a:pPr>
                <a:r>
                  <a:rPr lang="ro-RO" sz="1800" dirty="0" smtClean="0"/>
                  <a:t>B2. </a:t>
                </a:r>
                <a:r>
                  <a:rPr lang="ro-RO" sz="1800" dirty="0"/>
                  <a:t>În ipoteza mișcării liniare uniforme,  independentă de poziție și </a:t>
                </a:r>
                <a:r>
                  <a:rPr lang="ro-RO" sz="1800" i="1" dirty="0"/>
                  <a:t>exclusiv pe </a:t>
                </a:r>
                <a:r>
                  <a:rPr lang="ro-RO" sz="1800" i="1" dirty="0" smtClean="0"/>
                  <a:t>y </a:t>
                </a:r>
                <a:r>
                  <a:rPr lang="ro-RO" sz="1800" dirty="0"/>
                  <a:t>(mișcare la nivel de </a:t>
                </a:r>
                <a:r>
                  <a:rPr lang="ro-RO" sz="1800" dirty="0" smtClean="0"/>
                  <a:t>coloană, </a:t>
                </a:r>
                <a:r>
                  <a:rPr lang="ro-RO" sz="1800" dirty="0"/>
                  <a:t>deci </a:t>
                </a:r>
                <a:r>
                  <a:rPr lang="ro-RO" sz="1800" dirty="0" smtClean="0"/>
                  <a:t>pe orizontală) rezultă</a:t>
                </a: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a:rPr>
                          </m:ctrlPr>
                        </m:sSubPr>
                        <m:e>
                          <m:r>
                            <a:rPr lang="ro-RO" sz="1800" b="0" i="1" smtClean="0">
                              <a:latin typeface="Cambria Math"/>
                            </a:rPr>
                            <m:t>𝑦</m:t>
                          </m:r>
                        </m:e>
                        <m:sub>
                          <m:r>
                            <a:rPr lang="ro-RO" sz="1800" i="1">
                              <a:latin typeface="Cambria Math"/>
                            </a:rPr>
                            <m:t>0</m:t>
                          </m:r>
                        </m:sub>
                      </m:sSub>
                      <m:d>
                        <m:dPr>
                          <m:ctrlPr>
                            <a:rPr lang="en-US" sz="1800" i="1">
                              <a:latin typeface="Cambria Math"/>
                            </a:rPr>
                          </m:ctrlPr>
                        </m:dPr>
                        <m:e>
                          <m:r>
                            <a:rPr lang="ro-RO" sz="1800" i="1">
                              <a:latin typeface="Cambria Math"/>
                            </a:rPr>
                            <m:t>𝑡</m:t>
                          </m:r>
                        </m:e>
                      </m:d>
                      <m:r>
                        <a:rPr lang="ro-RO" sz="1800" i="1">
                          <a:latin typeface="Cambria Math"/>
                        </a:rPr>
                        <m:t>=</m:t>
                      </m:r>
                      <m:f>
                        <m:fPr>
                          <m:ctrlPr>
                            <a:rPr lang="en-US" sz="1800" i="1">
                              <a:latin typeface="Cambria Math"/>
                            </a:rPr>
                          </m:ctrlPr>
                        </m:fPr>
                        <m:num>
                          <m:r>
                            <a:rPr lang="ro-RO" sz="1800" b="0" i="1" smtClean="0">
                              <a:latin typeface="Cambria Math"/>
                            </a:rPr>
                            <m:t>𝑏</m:t>
                          </m:r>
                          <m:r>
                            <a:rPr lang="ro-RO" sz="1800" i="1">
                              <a:latin typeface="Cambria Math"/>
                            </a:rPr>
                            <m:t>∙</m:t>
                          </m:r>
                          <m:r>
                            <a:rPr lang="ro-RO" sz="1800" i="1">
                              <a:latin typeface="Cambria Math"/>
                            </a:rPr>
                            <m:t>𝑡</m:t>
                          </m:r>
                        </m:num>
                        <m:den>
                          <m:r>
                            <a:rPr lang="ro-RO" sz="1800" i="1">
                              <a:latin typeface="Cambria Math"/>
                            </a:rPr>
                            <m:t>𝑇</m:t>
                          </m:r>
                        </m:den>
                      </m:f>
                      <m:r>
                        <a:rPr lang="ro-RO" sz="1800" i="1">
                          <a:latin typeface="Cambria Math"/>
                        </a:rPr>
                        <m:t>, </m:t>
                      </m:r>
                      <m:sSub>
                        <m:sSubPr>
                          <m:ctrlPr>
                            <a:rPr lang="en-US" sz="1800" i="1">
                              <a:latin typeface="Cambria Math"/>
                            </a:rPr>
                          </m:ctrlPr>
                        </m:sSubPr>
                        <m:e>
                          <m:r>
                            <a:rPr lang="ro-RO" sz="1800" b="0" i="1" smtClean="0">
                              <a:latin typeface="Cambria Math"/>
                            </a:rPr>
                            <m:t>𝑥</m:t>
                          </m:r>
                        </m:e>
                        <m:sub>
                          <m:r>
                            <a:rPr lang="ro-RO" sz="1800" i="1">
                              <a:latin typeface="Cambria Math"/>
                            </a:rPr>
                            <m:t>0</m:t>
                          </m:r>
                        </m:sub>
                      </m:sSub>
                      <m:d>
                        <m:dPr>
                          <m:ctrlPr>
                            <a:rPr lang="en-US" sz="1800" i="1">
                              <a:latin typeface="Cambria Math"/>
                            </a:rPr>
                          </m:ctrlPr>
                        </m:dPr>
                        <m:e>
                          <m:r>
                            <a:rPr lang="ro-RO" sz="1800" i="1">
                              <a:latin typeface="Cambria Math"/>
                            </a:rPr>
                            <m:t>𝑡</m:t>
                          </m:r>
                        </m:e>
                      </m:d>
                      <m:r>
                        <a:rPr lang="ro-RO" sz="1800" i="1">
                          <a:latin typeface="Cambria Math"/>
                        </a:rPr>
                        <m:t>=0</m:t>
                      </m:r>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en-US" sz="1800" i="1">
                              <a:latin typeface="Cambria Math"/>
                            </a:rPr>
                            <m:t>h</m:t>
                          </m:r>
                        </m:e>
                      </m:acc>
                      <m:d>
                        <m:dPr>
                          <m:ctrlPr>
                            <a:rPr lang="en-US" sz="1800" i="1">
                              <a:latin typeface="Cambria Math"/>
                            </a:rPr>
                          </m:ctrlPr>
                        </m:dPr>
                        <m:e>
                          <m:r>
                            <a:rPr lang="en-US" sz="1800" i="1">
                              <a:latin typeface="Cambria Math"/>
                            </a:rPr>
                            <m:t>𝑛</m:t>
                          </m:r>
                          <m:r>
                            <a:rPr lang="en-US" sz="1800" i="1">
                              <a:latin typeface="Cambria Math"/>
                            </a:rPr>
                            <m:t>,</m:t>
                          </m:r>
                          <m:r>
                            <a:rPr lang="en-US" sz="1800" i="1">
                              <a:latin typeface="Cambria Math"/>
                            </a:rPr>
                            <m:t>𝑚</m:t>
                          </m:r>
                        </m:e>
                      </m:d>
                      <m:r>
                        <a:rPr lang="en-US" sz="1800" i="1">
                          <a:latin typeface="Cambria Math"/>
                        </a:rPr>
                        <m:t>=</m:t>
                      </m:r>
                      <m:f>
                        <m:fPr>
                          <m:ctrlPr>
                            <a:rPr lang="en-US" sz="1800" i="1">
                              <a:latin typeface="Cambria Math"/>
                            </a:rPr>
                          </m:ctrlPr>
                        </m:fPr>
                        <m:num>
                          <m:r>
                            <a:rPr lang="en-US" sz="1800" i="1">
                              <a:latin typeface="Cambria Math"/>
                            </a:rPr>
                            <m:t>𝑇</m:t>
                          </m:r>
                          <m:r>
                            <a:rPr lang="en-US" sz="1800" i="1">
                              <a:latin typeface="Cambria Math"/>
                            </a:rPr>
                            <m:t>∙</m:t>
                          </m:r>
                          <m:r>
                            <a:rPr lang="en-US" sz="1800" i="1">
                              <a:latin typeface="Cambria Math"/>
                            </a:rPr>
                            <m:t>𝑠𝑖𝑛</m:t>
                          </m:r>
                          <m:d>
                            <m:dPr>
                              <m:ctrlPr>
                                <a:rPr lang="en-US" sz="1800" i="1">
                                  <a:latin typeface="Cambria Math"/>
                                </a:rPr>
                              </m:ctrlPr>
                            </m:dPr>
                            <m:e>
                              <m:r>
                                <a:rPr lang="en-US" sz="1800" i="1">
                                  <a:latin typeface="Cambria Math"/>
                                </a:rPr>
                                <m:t>𝜋</m:t>
                              </m:r>
                              <m:r>
                                <a:rPr lang="en-US" sz="1800" i="1">
                                  <a:latin typeface="Cambria Math"/>
                                </a:rPr>
                                <m:t>∙</m:t>
                              </m:r>
                              <m:r>
                                <a:rPr lang="ro-RO" sz="1800" b="0" i="1" smtClean="0">
                                  <a:latin typeface="Cambria Math"/>
                                </a:rPr>
                                <m:t>𝑚</m:t>
                              </m:r>
                              <m:r>
                                <a:rPr lang="en-US" sz="1800" i="1">
                                  <a:latin typeface="Cambria Math"/>
                                </a:rPr>
                                <m:t>∙</m:t>
                              </m:r>
                              <m:r>
                                <a:rPr lang="ro-RO" sz="1800" b="0" i="1" smtClean="0">
                                  <a:latin typeface="Cambria Math"/>
                                </a:rPr>
                                <m:t>𝑏</m:t>
                              </m:r>
                            </m:e>
                          </m:d>
                        </m:num>
                        <m:den>
                          <m:r>
                            <a:rPr lang="en-US" sz="1800" i="1">
                              <a:latin typeface="Cambria Math"/>
                            </a:rPr>
                            <m:t>𝜋</m:t>
                          </m:r>
                          <m:r>
                            <a:rPr lang="en-US" sz="1800" i="1">
                              <a:latin typeface="Cambria Math"/>
                            </a:rPr>
                            <m:t>∙</m:t>
                          </m:r>
                          <m:r>
                            <a:rPr lang="ro-RO" sz="1800" b="0" i="1" smtClean="0">
                              <a:latin typeface="Cambria Math"/>
                            </a:rPr>
                            <m:t>𝑚</m:t>
                          </m:r>
                          <m:r>
                            <a:rPr lang="en-US" sz="1800" i="1">
                              <a:latin typeface="Cambria Math"/>
                            </a:rPr>
                            <m:t>∙</m:t>
                          </m:r>
                          <m:r>
                            <a:rPr lang="ro-RO" sz="1800" b="0" i="1" smtClean="0">
                              <a:latin typeface="Cambria Math"/>
                            </a:rPr>
                            <m:t>𝑏</m:t>
                          </m:r>
                        </m:den>
                      </m:f>
                      <m:r>
                        <a:rPr lang="en-US" sz="1800" i="1">
                          <a:latin typeface="Cambria Math"/>
                        </a:rPr>
                        <m:t>𝑒𝑥𝑝</m:t>
                      </m:r>
                      <m:d>
                        <m:dPr>
                          <m:begChr m:val="{"/>
                          <m:endChr m:val="}"/>
                          <m:ctrlPr>
                            <a:rPr lang="en-US" sz="1800" i="1">
                              <a:latin typeface="Cambria Math"/>
                            </a:rPr>
                          </m:ctrlPr>
                        </m:dPr>
                        <m:e>
                          <m:r>
                            <a:rPr lang="en-US" sz="1800" i="1">
                              <a:latin typeface="Cambria Math"/>
                            </a:rPr>
                            <m:t>−</m:t>
                          </m:r>
                          <m:r>
                            <a:rPr lang="en-US" sz="1800" i="1">
                              <a:latin typeface="Cambria Math"/>
                            </a:rPr>
                            <m:t>𝜋</m:t>
                          </m:r>
                          <m:r>
                            <a:rPr lang="en-US" sz="1800" i="1">
                              <a:latin typeface="Cambria Math"/>
                            </a:rPr>
                            <m:t>∙</m:t>
                          </m:r>
                          <m:r>
                            <a:rPr lang="en-US" sz="1800" i="1">
                              <a:latin typeface="Cambria Math"/>
                            </a:rPr>
                            <m:t>𝑖</m:t>
                          </m:r>
                          <m:r>
                            <a:rPr lang="en-US" sz="1800" i="1">
                              <a:latin typeface="Cambria Math"/>
                            </a:rPr>
                            <m:t>∙</m:t>
                          </m:r>
                          <m:r>
                            <a:rPr lang="ro-RO" sz="1800" b="0" i="1" smtClean="0">
                              <a:latin typeface="Cambria Math"/>
                            </a:rPr>
                            <m:t>𝑚</m:t>
                          </m:r>
                          <m:r>
                            <a:rPr lang="en-US" sz="1800" i="1">
                              <a:latin typeface="Cambria Math"/>
                            </a:rPr>
                            <m:t>∙</m:t>
                          </m:r>
                          <m:r>
                            <a:rPr lang="ro-RO" sz="1800" b="0" i="1" smtClean="0">
                              <a:latin typeface="Cambria Math"/>
                            </a:rPr>
                            <m:t>𝑏</m:t>
                          </m:r>
                        </m:e>
                      </m:d>
                      <m:r>
                        <a:rPr lang="en-US" sz="1800" i="1">
                          <a:latin typeface="Cambria Math"/>
                        </a:rPr>
                        <m:t> </m:t>
                      </m:r>
                    </m:oMath>
                  </m:oMathPara>
                </a14:m>
                <a:endParaRPr lang="en-US" sz="1800" dirty="0"/>
              </a:p>
              <a:p>
                <a:endParaRPr lang="ro-RO" sz="1800" dirty="0" smtClean="0"/>
              </a:p>
              <a:p>
                <a:pPr lvl="1" algn="just"/>
                <a:r>
                  <a:rPr lang="ro-RO" sz="1800" dirty="0" smtClean="0"/>
                  <a:t>B3. În </a:t>
                </a:r>
                <a:r>
                  <a:rPr lang="ro-RO" sz="1800" dirty="0"/>
                  <a:t>ipoteza în </a:t>
                </a:r>
                <a:r>
                  <a:rPr lang="ro-RO" sz="1800" dirty="0" smtClean="0"/>
                  <a:t>care ambele componente </a:t>
                </a:r>
                <a:r>
                  <a:rPr lang="ro-RO" sz="1800" dirty="0"/>
                  <a:t>mișcare </a:t>
                </a:r>
                <a:r>
                  <a:rPr lang="ro-RO" sz="1800" dirty="0" smtClean="0"/>
                  <a:t>sunt prezente în imagine (liniare, uniforme </a:t>
                </a:r>
                <a:r>
                  <a:rPr lang="ro-RO" sz="1800" dirty="0"/>
                  <a:t>și </a:t>
                </a:r>
                <a:r>
                  <a:rPr lang="ro-RO" sz="1800" dirty="0" smtClean="0"/>
                  <a:t>independente </a:t>
                </a:r>
                <a:r>
                  <a:rPr lang="ro-RO" sz="1800" dirty="0"/>
                  <a:t>de </a:t>
                </a:r>
                <a:r>
                  <a:rPr lang="ro-RO" sz="1800" dirty="0" smtClean="0"/>
                  <a:t>poziție) este </a:t>
                </a:r>
                <a:r>
                  <a:rPr lang="ro-RO" sz="1800" dirty="0"/>
                  <a:t>obținut filtrul în frecvențe</a:t>
                </a:r>
                <a:endParaRPr lang="en-US" sz="1800" dirty="0"/>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en-US" sz="1800" i="1">
                              <a:latin typeface="Cambria Math"/>
                            </a:rPr>
                            <m:t>h</m:t>
                          </m:r>
                        </m:e>
                      </m:acc>
                      <m:d>
                        <m:dPr>
                          <m:ctrlPr>
                            <a:rPr lang="en-US" sz="1800" i="1">
                              <a:latin typeface="Cambria Math"/>
                            </a:rPr>
                          </m:ctrlPr>
                        </m:dPr>
                        <m:e>
                          <m:r>
                            <a:rPr lang="en-US" sz="1800" i="1">
                              <a:latin typeface="Cambria Math"/>
                            </a:rPr>
                            <m:t>𝑛</m:t>
                          </m:r>
                          <m:r>
                            <a:rPr lang="en-US" sz="1800" i="1">
                              <a:latin typeface="Cambria Math"/>
                            </a:rPr>
                            <m:t>,</m:t>
                          </m:r>
                          <m:r>
                            <a:rPr lang="en-US" sz="1800" i="1">
                              <a:latin typeface="Cambria Math"/>
                            </a:rPr>
                            <m:t>𝑚</m:t>
                          </m:r>
                        </m:e>
                      </m:d>
                      <m:r>
                        <a:rPr lang="en-US" sz="1800" i="1">
                          <a:latin typeface="Cambria Math"/>
                        </a:rPr>
                        <m:t>=</m:t>
                      </m:r>
                      <m:f>
                        <m:fPr>
                          <m:ctrlPr>
                            <a:rPr lang="en-US" sz="1800" i="1">
                              <a:latin typeface="Cambria Math"/>
                            </a:rPr>
                          </m:ctrlPr>
                        </m:fPr>
                        <m:num>
                          <m:r>
                            <a:rPr lang="en-US" sz="1800" i="1">
                              <a:latin typeface="Cambria Math"/>
                            </a:rPr>
                            <m:t>𝑇</m:t>
                          </m:r>
                          <m:r>
                            <a:rPr lang="en-US" sz="1800" i="1">
                              <a:latin typeface="Cambria Math"/>
                            </a:rPr>
                            <m:t>∙</m:t>
                          </m:r>
                          <m:r>
                            <a:rPr lang="en-US" sz="1800" i="1">
                              <a:latin typeface="Cambria Math"/>
                            </a:rPr>
                            <m:t>𝑠𝑖𝑛</m:t>
                          </m:r>
                          <m:d>
                            <m:dPr>
                              <m:ctrlPr>
                                <a:rPr lang="en-US" sz="1800" i="1">
                                  <a:latin typeface="Cambria Math"/>
                                </a:rPr>
                              </m:ctrlPr>
                            </m:dPr>
                            <m:e>
                              <m:r>
                                <a:rPr lang="en-US" sz="1800" i="1">
                                  <a:latin typeface="Cambria Math"/>
                                </a:rPr>
                                <m:t>𝜋</m:t>
                              </m:r>
                              <m:r>
                                <a:rPr lang="en-US" sz="1800" i="1">
                                  <a:latin typeface="Cambria Math"/>
                                </a:rPr>
                                <m:t>∙</m:t>
                              </m:r>
                              <m:d>
                                <m:dPr>
                                  <m:begChr m:val="["/>
                                  <m:endChr m:val="]"/>
                                  <m:ctrlPr>
                                    <a:rPr lang="en-US" sz="1800" i="1">
                                      <a:latin typeface="Cambria Math"/>
                                    </a:rPr>
                                  </m:ctrlPr>
                                </m:dPr>
                                <m:e>
                                  <m:r>
                                    <a:rPr lang="en-US" sz="1800" i="1">
                                      <a:latin typeface="Cambria Math"/>
                                    </a:rPr>
                                    <m:t>𝑛</m:t>
                                  </m:r>
                                  <m:r>
                                    <a:rPr lang="en-US" sz="1800" i="1">
                                      <a:latin typeface="Cambria Math"/>
                                    </a:rPr>
                                    <m:t>∙</m:t>
                                  </m:r>
                                  <m:r>
                                    <a:rPr lang="en-US" sz="1800" i="1">
                                      <a:latin typeface="Cambria Math"/>
                                    </a:rPr>
                                    <m:t>𝑎</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e>
                              </m:d>
                            </m:e>
                          </m:d>
                        </m:num>
                        <m:den>
                          <m:r>
                            <a:rPr lang="en-US" sz="1800" i="1">
                              <a:latin typeface="Cambria Math"/>
                            </a:rPr>
                            <m:t>𝜋</m:t>
                          </m:r>
                          <m:r>
                            <a:rPr lang="en-US" sz="1800" i="1">
                              <a:latin typeface="Cambria Math"/>
                            </a:rPr>
                            <m:t>∙</m:t>
                          </m:r>
                          <m:d>
                            <m:dPr>
                              <m:begChr m:val="["/>
                              <m:endChr m:val="]"/>
                              <m:ctrlPr>
                                <a:rPr lang="en-US" sz="1800" i="1">
                                  <a:latin typeface="Cambria Math"/>
                                </a:rPr>
                              </m:ctrlPr>
                            </m:dPr>
                            <m:e>
                              <m:r>
                                <a:rPr lang="en-US" sz="1800" i="1">
                                  <a:latin typeface="Cambria Math"/>
                                </a:rPr>
                                <m:t>𝑛</m:t>
                              </m:r>
                              <m:r>
                                <a:rPr lang="en-US" sz="1800" i="1">
                                  <a:latin typeface="Cambria Math"/>
                                </a:rPr>
                                <m:t>∙</m:t>
                              </m:r>
                              <m:r>
                                <a:rPr lang="en-US" sz="1800" i="1">
                                  <a:latin typeface="Cambria Math"/>
                                </a:rPr>
                                <m:t>𝑎</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e>
                          </m:d>
                        </m:den>
                      </m:f>
                      <m:r>
                        <a:rPr lang="en-US" sz="1800" i="1">
                          <a:latin typeface="Cambria Math"/>
                        </a:rPr>
                        <m:t>𝑒𝑥𝑝</m:t>
                      </m:r>
                      <m:d>
                        <m:dPr>
                          <m:begChr m:val="{"/>
                          <m:endChr m:val="}"/>
                          <m:ctrlPr>
                            <a:rPr lang="en-US" sz="1800" i="1">
                              <a:latin typeface="Cambria Math"/>
                            </a:rPr>
                          </m:ctrlPr>
                        </m:dPr>
                        <m:e>
                          <m:r>
                            <a:rPr lang="en-US" sz="1800" i="1">
                              <a:latin typeface="Cambria Math"/>
                            </a:rPr>
                            <m:t>−</m:t>
                          </m:r>
                          <m:r>
                            <a:rPr lang="en-US" sz="1800" i="1">
                              <a:latin typeface="Cambria Math"/>
                            </a:rPr>
                            <m:t>𝜋</m:t>
                          </m:r>
                          <m:r>
                            <a:rPr lang="en-US" sz="1800" i="1">
                              <a:latin typeface="Cambria Math"/>
                            </a:rPr>
                            <m:t>∙</m:t>
                          </m:r>
                          <m:r>
                            <a:rPr lang="en-US" sz="1800" i="1">
                              <a:latin typeface="Cambria Math"/>
                            </a:rPr>
                            <m:t>𝑖</m:t>
                          </m:r>
                          <m:r>
                            <a:rPr lang="en-US" sz="1800" i="1">
                              <a:latin typeface="Cambria Math"/>
                            </a:rPr>
                            <m:t>∙</m:t>
                          </m:r>
                          <m:d>
                            <m:dPr>
                              <m:begChr m:val="["/>
                              <m:endChr m:val="]"/>
                              <m:ctrlPr>
                                <a:rPr lang="en-US" sz="1800" i="1">
                                  <a:latin typeface="Cambria Math"/>
                                </a:rPr>
                              </m:ctrlPr>
                            </m:dPr>
                            <m:e>
                              <m:r>
                                <a:rPr lang="en-US" sz="1800" i="1">
                                  <a:latin typeface="Cambria Math"/>
                                </a:rPr>
                                <m:t>𝑛</m:t>
                              </m:r>
                              <m:r>
                                <a:rPr lang="en-US" sz="1800" i="1">
                                  <a:latin typeface="Cambria Math"/>
                                </a:rPr>
                                <m:t>∙</m:t>
                              </m:r>
                              <m:r>
                                <a:rPr lang="en-US" sz="1800" i="1">
                                  <a:latin typeface="Cambria Math"/>
                                </a:rPr>
                                <m:t>𝑎</m:t>
                              </m:r>
                              <m:r>
                                <a:rPr lang="en-US" sz="1800" i="1">
                                  <a:latin typeface="Cambria Math"/>
                                </a:rPr>
                                <m:t>+</m:t>
                              </m:r>
                              <m:r>
                                <a:rPr lang="en-US" sz="1800" i="1">
                                  <a:latin typeface="Cambria Math"/>
                                </a:rPr>
                                <m:t>𝑚</m:t>
                              </m:r>
                              <m:r>
                                <a:rPr lang="en-US" sz="1800" i="1">
                                  <a:latin typeface="Cambria Math"/>
                                </a:rPr>
                                <m:t>∙</m:t>
                              </m:r>
                              <m:r>
                                <a:rPr lang="en-US" sz="1800" i="1">
                                  <a:latin typeface="Cambria Math"/>
                                </a:rPr>
                                <m:t>𝑏</m:t>
                              </m:r>
                            </m:e>
                          </m:d>
                        </m:e>
                      </m:d>
                      <m:r>
                        <a:rPr lang="en-US" sz="1800" i="1">
                          <a:latin typeface="Cambria Math"/>
                        </a:rPr>
                        <m:t> </m:t>
                      </m:r>
                    </m:oMath>
                  </m:oMathPara>
                </a14:m>
                <a:endParaRPr lang="ro-RO" sz="1800" dirty="0" smtClean="0"/>
              </a:p>
              <a:p>
                <a:pPr marL="0" indent="0">
                  <a:buNone/>
                </a:pPr>
                <a:r>
                  <a:rPr lang="ro-RO" sz="1800" dirty="0"/>
                  <a:t> </a:t>
                </a:r>
                <a:endParaRPr lang="en-US" sz="1800" dirty="0"/>
              </a:p>
              <a:p>
                <a:pPr algn="just">
                  <a:buFont typeface="Wingdings" panose="05000000000000000000" pitchFamily="2" charset="2"/>
                  <a:buChar char="q"/>
                </a:pPr>
                <a:r>
                  <a:rPr lang="ro-RO" sz="1800" dirty="0" smtClean="0"/>
                  <a:t>C. </a:t>
                </a:r>
                <a:r>
                  <a:rPr lang="en-US" sz="1800" dirty="0" err="1" smtClean="0"/>
                  <a:t>Voalarea</a:t>
                </a:r>
                <a:r>
                  <a:rPr lang="en-US" sz="1800" dirty="0" smtClean="0"/>
                  <a:t> </a:t>
                </a:r>
                <a:r>
                  <a:rPr lang="en-US" sz="1800" dirty="0" err="1"/>
                  <a:t>rezultată</a:t>
                </a:r>
                <a:r>
                  <a:rPr lang="en-US" sz="1800" dirty="0"/>
                  <a:t> </a:t>
                </a:r>
                <a:r>
                  <a:rPr lang="en-US" sz="1800" dirty="0" err="1"/>
                  <a:t>în</a:t>
                </a:r>
                <a:r>
                  <a:rPr lang="en-US" sz="1800" dirty="0"/>
                  <a:t> </a:t>
                </a:r>
                <a:r>
                  <a:rPr lang="en-US" sz="1800" dirty="0" err="1"/>
                  <a:t>urma</a:t>
                </a:r>
                <a:r>
                  <a:rPr lang="en-US" sz="1800" dirty="0"/>
                  <a:t> </a:t>
                </a:r>
                <a:r>
                  <a:rPr lang="en-US" sz="1800" dirty="0" err="1"/>
                  <a:t>mișcării</a:t>
                </a:r>
                <a:r>
                  <a:rPr lang="en-US" sz="1800" dirty="0"/>
                  <a:t> </a:t>
                </a:r>
                <a:r>
                  <a:rPr lang="en-US" sz="1800" dirty="0" err="1"/>
                  <a:t>senzorului</a:t>
                </a:r>
                <a:r>
                  <a:rPr lang="en-US" sz="1800" dirty="0"/>
                  <a:t> la </a:t>
                </a:r>
                <a:r>
                  <a:rPr lang="en-US" sz="1800" dirty="0" err="1"/>
                  <a:t>momentul</a:t>
                </a:r>
                <a:r>
                  <a:rPr lang="en-US" sz="1800" dirty="0"/>
                  <a:t> </a:t>
                </a:r>
                <a:r>
                  <a:rPr lang="en-US" sz="1800" dirty="0" err="1"/>
                  <a:t>achiziției</a:t>
                </a:r>
                <a:r>
                  <a:rPr lang="en-US" sz="1800" dirty="0"/>
                  <a:t> </a:t>
                </a:r>
                <a:r>
                  <a:rPr lang="en-US" sz="1800" dirty="0" err="1"/>
                  <a:t>imaginilor</a:t>
                </a:r>
                <a:r>
                  <a:rPr lang="en-US" sz="1800" dirty="0"/>
                  <a:t> </a:t>
                </a:r>
                <a:r>
                  <a:rPr lang="en-US" sz="1800" b="1" dirty="0" err="1" smtClean="0"/>
                  <a:t>în</a:t>
                </a:r>
                <a:r>
                  <a:rPr lang="en-US" sz="1800" b="1" dirty="0" smtClean="0"/>
                  <a:t> </a:t>
                </a:r>
                <a:r>
                  <a:rPr lang="en-US" sz="1800" b="1" dirty="0" err="1"/>
                  <a:t>caz</a:t>
                </a:r>
                <a:r>
                  <a:rPr lang="en-US" sz="1800" b="1" dirty="0"/>
                  <a:t> </a:t>
                </a:r>
                <a:r>
                  <a:rPr lang="ro-RO" sz="1800" b="1" dirty="0" smtClean="0"/>
                  <a:t>discret</a:t>
                </a:r>
                <a:endParaRPr lang="en-US" sz="1800" b="1" dirty="0"/>
              </a:p>
              <a:p>
                <a:pPr lvl="2" algn="just">
                  <a:buFont typeface="Wingdings" panose="05000000000000000000" pitchFamily="2" charset="2"/>
                  <a:buChar char="q"/>
                </a:pPr>
                <a:r>
                  <a:rPr lang="ro-RO" sz="1800" dirty="0" smtClean="0"/>
                  <a:t>C1. Mișcarea </a:t>
                </a:r>
                <a:r>
                  <a:rPr lang="ro-RO" sz="1800" dirty="0"/>
                  <a:t>liniară și independentă de poziție pe axa </a:t>
                </a:r>
                <a:r>
                  <a:rPr lang="ro-RO" sz="1800" i="1" dirty="0"/>
                  <a:t>x</a:t>
                </a:r>
                <a:r>
                  <a:rPr lang="en-US" sz="1800" dirty="0" smtClean="0"/>
                  <a:t>:</a:t>
                </a:r>
                <a:endParaRPr lang="ro-RO" sz="1800" dirty="0" smtClean="0"/>
              </a:p>
              <a:p>
                <a:pPr marL="857250" lvl="2" indent="0" algn="just">
                  <a:buNone/>
                </a:pPr>
                <a:r>
                  <a:rPr lang="ro-RO" sz="1800" dirty="0" smtClean="0"/>
                  <a:t> </a:t>
                </a:r>
                <a14:m>
                  <m:oMath xmlns:m="http://schemas.openxmlformats.org/officeDocument/2006/math">
                    <m:r>
                      <a:rPr lang="ro-RO" sz="1800" i="1">
                        <a:latin typeface="Cambria Math"/>
                      </a:rPr>
                      <m:t>𝑔</m:t>
                    </m:r>
                    <m:d>
                      <m:dPr>
                        <m:ctrlPr>
                          <a:rPr lang="en-US" sz="1800" i="1">
                            <a:latin typeface="Cambria Math"/>
                          </a:rPr>
                        </m:ctrlPr>
                      </m:dPr>
                      <m:e>
                        <m:r>
                          <a:rPr lang="ro-RO" sz="1800" i="1">
                            <a:latin typeface="Cambria Math"/>
                          </a:rPr>
                          <m:t>𝑥</m:t>
                        </m:r>
                        <m:r>
                          <a:rPr lang="ro-RO" sz="1800" i="1">
                            <a:latin typeface="Cambria Math"/>
                          </a:rPr>
                          <m:t>,</m:t>
                        </m:r>
                        <m:r>
                          <a:rPr lang="ro-RO" sz="1800" i="1">
                            <a:latin typeface="Cambria Math"/>
                          </a:rPr>
                          <m:t>𝑦</m:t>
                        </m:r>
                      </m:e>
                    </m:d>
                    <m:r>
                      <a:rPr lang="ro-RO" sz="1800" i="1">
                        <a:latin typeface="Cambria Math"/>
                      </a:rPr>
                      <m:t>=</m:t>
                    </m:r>
                    <m:f>
                      <m:fPr>
                        <m:ctrlPr>
                          <a:rPr lang="en-US" sz="1800" i="1">
                            <a:latin typeface="Cambria Math"/>
                          </a:rPr>
                        </m:ctrlPr>
                      </m:fPr>
                      <m:num>
                        <m:r>
                          <a:rPr lang="ro-RO" sz="1800" i="1">
                            <a:latin typeface="Cambria Math"/>
                          </a:rPr>
                          <m:t>1</m:t>
                        </m:r>
                      </m:num>
                      <m:den>
                        <m:sSub>
                          <m:sSubPr>
                            <m:ctrlPr>
                              <a:rPr lang="en-US" sz="1800" i="1">
                                <a:latin typeface="Cambria Math"/>
                              </a:rPr>
                            </m:ctrlPr>
                          </m:sSubPr>
                          <m:e>
                            <m:r>
                              <a:rPr lang="ro-RO" sz="1800" i="1">
                                <a:latin typeface="Cambria Math"/>
                              </a:rPr>
                              <m:t>𝑖</m:t>
                            </m:r>
                          </m:e>
                          <m:sub>
                            <m:r>
                              <a:rPr lang="ro-RO" sz="1800" i="1">
                                <a:latin typeface="Cambria Math"/>
                              </a:rPr>
                              <m:t>𝑇</m:t>
                            </m:r>
                          </m:sub>
                        </m:sSub>
                      </m:den>
                    </m:f>
                    <m:nary>
                      <m:naryPr>
                        <m:chr m:val="∑"/>
                        <m:limLoc m:val="undOvr"/>
                        <m:ctrlPr>
                          <a:rPr lang="en-US" sz="1800" i="1">
                            <a:latin typeface="Cambria Math"/>
                          </a:rPr>
                        </m:ctrlPr>
                      </m:naryPr>
                      <m:sub>
                        <m:r>
                          <a:rPr lang="ro-RO" sz="1800" i="1">
                            <a:latin typeface="Cambria Math"/>
                          </a:rPr>
                          <m:t>𝑘</m:t>
                        </m:r>
                        <m:r>
                          <a:rPr lang="ro-RO" sz="1800" i="1">
                            <a:latin typeface="Cambria Math"/>
                          </a:rPr>
                          <m:t>=0</m:t>
                        </m:r>
                      </m:sub>
                      <m:sup>
                        <m:sSub>
                          <m:sSubPr>
                            <m:ctrlPr>
                              <a:rPr lang="en-US" sz="1800" i="1">
                                <a:latin typeface="Cambria Math"/>
                              </a:rPr>
                            </m:ctrlPr>
                          </m:sSubPr>
                          <m:e>
                            <m:r>
                              <a:rPr lang="ro-RO" sz="1800" i="1">
                                <a:latin typeface="Cambria Math"/>
                              </a:rPr>
                              <m:t>𝑖</m:t>
                            </m:r>
                          </m:e>
                          <m:sub>
                            <m:r>
                              <a:rPr lang="ro-RO" sz="1800" i="1">
                                <a:latin typeface="Cambria Math"/>
                              </a:rPr>
                              <m:t>𝑇</m:t>
                            </m:r>
                          </m:sub>
                        </m:sSub>
                        <m:r>
                          <a:rPr lang="ro-RO" sz="1800" i="1">
                            <a:latin typeface="Cambria Math"/>
                          </a:rPr>
                          <m:t>−1</m:t>
                        </m:r>
                      </m:sup>
                      <m:e>
                        <m:r>
                          <a:rPr lang="ro-RO" sz="1800" i="1">
                            <a:latin typeface="Cambria Math"/>
                          </a:rPr>
                          <m:t>𝑓</m:t>
                        </m:r>
                        <m:d>
                          <m:dPr>
                            <m:ctrlPr>
                              <a:rPr lang="en-US" sz="1800" i="1">
                                <a:latin typeface="Cambria Math"/>
                              </a:rPr>
                            </m:ctrlPr>
                          </m:dPr>
                          <m:e>
                            <m:r>
                              <a:rPr lang="ro-RO" sz="1800" i="1">
                                <a:latin typeface="Cambria Math"/>
                              </a:rPr>
                              <m:t>𝑥</m:t>
                            </m:r>
                            <m:r>
                              <a:rPr lang="ro-RO" sz="1800" i="1">
                                <a:latin typeface="Cambria Math"/>
                              </a:rPr>
                              <m:t>−</m:t>
                            </m:r>
                            <m:r>
                              <a:rPr lang="ro-RO" sz="1800" i="1">
                                <a:latin typeface="Cambria Math"/>
                              </a:rPr>
                              <m:t>𝑘</m:t>
                            </m:r>
                            <m:r>
                              <a:rPr lang="ro-RO" sz="1800" i="1">
                                <a:latin typeface="Cambria Math"/>
                              </a:rPr>
                              <m:t>,</m:t>
                            </m:r>
                            <m:r>
                              <a:rPr lang="ro-RO" sz="1800" i="1">
                                <a:latin typeface="Cambria Math"/>
                              </a:rPr>
                              <m:t>𝑦</m:t>
                            </m:r>
                          </m:e>
                        </m:d>
                      </m:e>
                    </m:nary>
                    <m:r>
                      <a:rPr lang="ro-RO" sz="1800" i="1">
                        <a:latin typeface="Cambria Math"/>
                      </a:rPr>
                      <m:t>          </m:t>
                    </m:r>
                    <m:r>
                      <a:rPr lang="ro-RO" sz="1800" i="1">
                        <a:latin typeface="Cambria Math"/>
                      </a:rPr>
                      <m:t>𝑥</m:t>
                    </m:r>
                    <m:r>
                      <a:rPr lang="ro-RO" sz="1800" i="1">
                        <a:latin typeface="Cambria Math"/>
                      </a:rPr>
                      <m:t>=0,1,⋯,</m:t>
                    </m:r>
                    <m:r>
                      <a:rPr lang="ro-RO" sz="1800" i="1">
                        <a:latin typeface="Cambria Math"/>
                      </a:rPr>
                      <m:t>𝑁</m:t>
                    </m:r>
                    <m:r>
                      <a:rPr lang="ro-RO" sz="1800" i="1">
                        <a:latin typeface="Cambria Math"/>
                      </a:rPr>
                      <m:t>−1  </m:t>
                    </m:r>
                    <m:r>
                      <a:rPr lang="ro-RO" sz="1800" i="1">
                        <a:latin typeface="Cambria Math"/>
                      </a:rPr>
                      <m:t>𝑦</m:t>
                    </m:r>
                    <m:r>
                      <a:rPr lang="ro-RO" sz="1800" i="1">
                        <a:latin typeface="Cambria Math"/>
                      </a:rPr>
                      <m:t>=0,1,⋯,</m:t>
                    </m:r>
                    <m:r>
                      <a:rPr lang="ro-RO" sz="1800" i="1">
                        <a:latin typeface="Cambria Math"/>
                      </a:rPr>
                      <m:t>𝑀</m:t>
                    </m:r>
                    <m:r>
                      <a:rPr lang="ro-RO" sz="1800" i="1">
                        <a:latin typeface="Cambria Math"/>
                      </a:rPr>
                      <m:t>−1</m:t>
                    </m:r>
                  </m:oMath>
                </a14:m>
                <a:endParaRPr lang="en-US" sz="1800" dirty="0"/>
              </a:p>
              <a:p>
                <a:pPr marL="800100" lvl="2" indent="0" algn="just">
                  <a:buNone/>
                </a:pPr>
                <a14:m>
                  <m:oMath xmlns:m="http://schemas.openxmlformats.org/officeDocument/2006/math">
                    <m:sSub>
                      <m:sSubPr>
                        <m:ctrlPr>
                          <a:rPr lang="en-US" sz="1800" i="1">
                            <a:latin typeface="Cambria Math"/>
                          </a:rPr>
                        </m:ctrlPr>
                      </m:sSubPr>
                      <m:e>
                        <m:r>
                          <a:rPr lang="ro-RO" sz="1800" i="1">
                            <a:latin typeface="Cambria Math"/>
                          </a:rPr>
                          <m:t>𝑖</m:t>
                        </m:r>
                      </m:e>
                      <m:sub>
                        <m:r>
                          <a:rPr lang="ro-RO" sz="1800" i="1">
                            <a:latin typeface="Cambria Math"/>
                          </a:rPr>
                          <m:t>𝑇</m:t>
                        </m:r>
                      </m:sub>
                    </m:sSub>
                  </m:oMath>
                </a14:m>
                <a:r>
                  <a:rPr lang="ro-RO" sz="1800" dirty="0"/>
                  <a:t> </a:t>
                </a:r>
                <a:r>
                  <a:rPr lang="ro-RO" sz="1800" dirty="0" smtClean="0"/>
                  <a:t>numărul de </a:t>
                </a:r>
                <a:r>
                  <a:rPr lang="ro-RO" sz="1800" dirty="0"/>
                  <a:t>pixeli ai căror luminozitate a fost înregistrată de aceeași celulă a senzorului.</a:t>
                </a:r>
                <a:endParaRPr lang="en-US" sz="1800" dirty="0"/>
              </a:p>
              <a:p>
                <a:pPr marL="0" indent="0">
                  <a:buNone/>
                </a:pPr>
                <a:endParaRPr lang="en-US" sz="1800" dirty="0"/>
              </a:p>
              <a:p>
                <a:pPr marL="0" indent="0">
                  <a:buNone/>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533400"/>
                <a:ext cx="8229600" cy="6049962"/>
              </a:xfrm>
              <a:blipFill rotWithShape="1">
                <a:blip r:embed="rId2"/>
                <a:stretch>
                  <a:fillRect t="-504" r="-593" b="-3629"/>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Tree>
    <p:extLst>
      <p:ext uri="{BB962C8B-B14F-4D97-AF65-F5344CB8AC3E}">
        <p14:creationId xmlns:p14="http://schemas.microsoft.com/office/powerpoint/2010/main" val="1651856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533400"/>
                <a:ext cx="8229600" cy="6049962"/>
              </a:xfrm>
            </p:spPr>
            <p:txBody>
              <a:bodyPr/>
              <a:lstStyle/>
              <a:p>
                <a:pPr marL="914400" lvl="2" indent="0">
                  <a:buNone/>
                </a:pPr>
                <a:r>
                  <a:rPr lang="ro-RO" sz="1800" dirty="0" smtClean="0"/>
                  <a:t>În </a:t>
                </a:r>
                <a:r>
                  <a:rPr lang="ro-RO" sz="1800" dirty="0"/>
                  <a:t>domeniul frecvențelor, obținem</a:t>
                </a:r>
              </a:p>
              <a:p>
                <a:pPr marL="400050" lvl="1" indent="0">
                  <a:buNone/>
                </a:pPr>
                <a:endParaRPr lang="ro-RO" sz="1800" i="1" dirty="0" smtClean="0">
                  <a:latin typeface="Cambria Math"/>
                </a:endParaRPr>
              </a:p>
              <a:p>
                <a:pPr marL="400050" lvl="1"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ro-RO" sz="1800" i="1">
                              <a:latin typeface="Cambria Math"/>
                            </a:rPr>
                            <m:t>h</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f>
                        <m:fPr>
                          <m:ctrlPr>
                            <a:rPr lang="en-US" sz="1800" i="1">
                              <a:latin typeface="Cambria Math"/>
                            </a:rPr>
                          </m:ctrlPr>
                        </m:fPr>
                        <m:num>
                          <m:r>
                            <a:rPr lang="ro-RO" sz="1800" i="1">
                              <a:latin typeface="Cambria Math"/>
                            </a:rPr>
                            <m:t>1</m:t>
                          </m:r>
                        </m:num>
                        <m:den>
                          <m:sSub>
                            <m:sSubPr>
                              <m:ctrlPr>
                                <a:rPr lang="en-US" sz="1800" i="1">
                                  <a:latin typeface="Cambria Math"/>
                                </a:rPr>
                              </m:ctrlPr>
                            </m:sSubPr>
                            <m:e>
                              <m:r>
                                <a:rPr lang="ro-RO" sz="1800" i="1">
                                  <a:latin typeface="Cambria Math"/>
                                </a:rPr>
                                <m:t>𝑖</m:t>
                              </m:r>
                            </m:e>
                            <m:sub>
                              <m:r>
                                <a:rPr lang="ro-RO" sz="1800" i="1">
                                  <a:latin typeface="Cambria Math"/>
                                </a:rPr>
                                <m:t>𝑇</m:t>
                              </m:r>
                            </m:sub>
                          </m:sSub>
                        </m:den>
                      </m:f>
                      <m:r>
                        <a:rPr lang="ro-RO" sz="1800" i="1">
                          <a:latin typeface="Cambria Math"/>
                        </a:rPr>
                        <m:t>∙</m:t>
                      </m:r>
                      <m:f>
                        <m:fPr>
                          <m:ctrlPr>
                            <a:rPr lang="en-US" sz="1800" i="1">
                              <a:latin typeface="Cambria Math"/>
                            </a:rPr>
                          </m:ctrlPr>
                        </m:fPr>
                        <m:num>
                          <m:r>
                            <a:rPr lang="ro-RO" sz="1800" i="1">
                              <a:latin typeface="Cambria Math"/>
                            </a:rPr>
                            <m:t>𝑠𝑖𝑛</m:t>
                          </m:r>
                          <m:d>
                            <m:dPr>
                              <m:ctrlPr>
                                <a:rPr lang="en-US" sz="1800" i="1">
                                  <a:latin typeface="Cambria Math"/>
                                </a:rPr>
                              </m:ctrlPr>
                            </m:dPr>
                            <m:e>
                              <m:r>
                                <a:rPr lang="ro-RO" sz="1800" i="1">
                                  <a:latin typeface="Cambria Math"/>
                                </a:rPr>
                                <m:t>𝜋</m:t>
                              </m:r>
                              <m:r>
                                <a:rPr lang="ro-RO" sz="1800" i="1">
                                  <a:latin typeface="Cambria Math"/>
                                </a:rPr>
                                <m:t>∙</m:t>
                              </m:r>
                              <m:f>
                                <m:fPr>
                                  <m:ctrlPr>
                                    <a:rPr lang="en-US" sz="1800" i="1">
                                      <a:latin typeface="Cambria Math"/>
                                    </a:rPr>
                                  </m:ctrlPr>
                                </m:fPr>
                                <m:num>
                                  <m:r>
                                    <a:rPr lang="ro-RO" sz="1800" i="1">
                                      <a:latin typeface="Cambria Math"/>
                                    </a:rPr>
                                    <m:t>𝑛</m:t>
                                  </m:r>
                                  <m:r>
                                    <a:rPr lang="ro-RO" sz="1800" i="1">
                                      <a:latin typeface="Cambria Math"/>
                                    </a:rPr>
                                    <m:t>∙</m:t>
                                  </m:r>
                                  <m:sSub>
                                    <m:sSubPr>
                                      <m:ctrlPr>
                                        <a:rPr lang="en-US" sz="1800" i="1">
                                          <a:latin typeface="Cambria Math"/>
                                        </a:rPr>
                                      </m:ctrlPr>
                                    </m:sSubPr>
                                    <m:e>
                                      <m:r>
                                        <a:rPr lang="ro-RO" sz="1800" i="1">
                                          <a:latin typeface="Cambria Math"/>
                                        </a:rPr>
                                        <m:t>𝑖</m:t>
                                      </m:r>
                                    </m:e>
                                    <m:sub>
                                      <m:r>
                                        <a:rPr lang="ro-RO" sz="1800" i="1">
                                          <a:latin typeface="Cambria Math"/>
                                        </a:rPr>
                                        <m:t>𝑇</m:t>
                                      </m:r>
                                    </m:sub>
                                  </m:sSub>
                                </m:num>
                                <m:den>
                                  <m:r>
                                    <a:rPr lang="ro-RO" sz="1800" i="1">
                                      <a:latin typeface="Cambria Math"/>
                                    </a:rPr>
                                    <m:t>𝑁</m:t>
                                  </m:r>
                                </m:den>
                              </m:f>
                            </m:e>
                          </m:d>
                        </m:num>
                        <m:den>
                          <m:r>
                            <a:rPr lang="ro-RO" sz="1800">
                              <a:latin typeface="Cambria Math"/>
                            </a:rPr>
                            <m:t> </m:t>
                          </m:r>
                          <m:r>
                            <a:rPr lang="ro-RO" sz="1800" i="1">
                              <a:latin typeface="Cambria Math"/>
                            </a:rPr>
                            <m:t>𝑠𝑖𝑛</m:t>
                          </m:r>
                          <m:d>
                            <m:dPr>
                              <m:ctrlPr>
                                <a:rPr lang="en-US" sz="1800" i="1">
                                  <a:latin typeface="Cambria Math"/>
                                </a:rPr>
                              </m:ctrlPr>
                            </m:dPr>
                            <m:e>
                              <m:r>
                                <a:rPr lang="ro-RO" sz="1800" i="1">
                                  <a:latin typeface="Cambria Math"/>
                                </a:rPr>
                                <m:t>𝜋</m:t>
                              </m:r>
                              <m:r>
                                <a:rPr lang="ro-RO" sz="1800" i="1">
                                  <a:latin typeface="Cambria Math"/>
                                </a:rPr>
                                <m:t>∙</m:t>
                              </m:r>
                              <m:f>
                                <m:fPr>
                                  <m:ctrlPr>
                                    <a:rPr lang="en-US" sz="1800" i="1">
                                      <a:latin typeface="Cambria Math"/>
                                    </a:rPr>
                                  </m:ctrlPr>
                                </m:fPr>
                                <m:num>
                                  <m:r>
                                    <a:rPr lang="ro-RO" sz="1800" i="1">
                                      <a:latin typeface="Cambria Math"/>
                                    </a:rPr>
                                    <m:t>𝑛</m:t>
                                  </m:r>
                                </m:num>
                                <m:den>
                                  <m:r>
                                    <a:rPr lang="ro-RO" sz="1800" i="1">
                                      <a:latin typeface="Cambria Math"/>
                                    </a:rPr>
                                    <m:t>𝑁</m:t>
                                  </m:r>
                                </m:den>
                              </m:f>
                            </m:e>
                          </m:d>
                        </m:den>
                      </m:f>
                      <m:r>
                        <a:rPr lang="ro-RO" sz="1800" i="1">
                          <a:latin typeface="Cambria Math"/>
                        </a:rPr>
                        <m:t>∙</m:t>
                      </m:r>
                      <m:r>
                        <a:rPr lang="ro-RO" sz="1800" i="1">
                          <a:latin typeface="Cambria Math"/>
                        </a:rPr>
                        <m:t>𝑒𝑥𝑝</m:t>
                      </m:r>
                      <m:d>
                        <m:dPr>
                          <m:begChr m:val="{"/>
                          <m:endChr m:val="}"/>
                          <m:ctrlPr>
                            <a:rPr lang="en-US" sz="1800" i="1">
                              <a:latin typeface="Cambria Math"/>
                            </a:rPr>
                          </m:ctrlPr>
                        </m:dPr>
                        <m:e>
                          <m:r>
                            <a:rPr lang="ro-RO" sz="1800" i="1">
                              <a:latin typeface="Cambria Math"/>
                            </a:rPr>
                            <m:t>−</m:t>
                          </m:r>
                          <m:r>
                            <a:rPr lang="ro-RO" sz="1800" i="1">
                              <a:latin typeface="Cambria Math"/>
                            </a:rPr>
                            <m:t>𝜋</m:t>
                          </m:r>
                          <m:r>
                            <a:rPr lang="ro-RO" sz="1800" i="1">
                              <a:latin typeface="Cambria Math"/>
                            </a:rPr>
                            <m:t>∙</m:t>
                          </m:r>
                          <m:r>
                            <a:rPr lang="ro-RO" sz="1800" i="1">
                              <a:latin typeface="Cambria Math"/>
                            </a:rPr>
                            <m:t>𝑖</m:t>
                          </m:r>
                          <m:r>
                            <a:rPr lang="ro-RO" sz="1800" i="1">
                              <a:latin typeface="Cambria Math"/>
                            </a:rPr>
                            <m:t>∙</m:t>
                          </m:r>
                          <m:f>
                            <m:fPr>
                              <m:ctrlPr>
                                <a:rPr lang="en-US" sz="1800" i="1">
                                  <a:latin typeface="Cambria Math"/>
                                </a:rPr>
                              </m:ctrlPr>
                            </m:fPr>
                            <m:num>
                              <m:r>
                                <a:rPr lang="ro-RO" sz="1800" i="1">
                                  <a:latin typeface="Cambria Math"/>
                                </a:rPr>
                                <m:t>𝑛</m:t>
                              </m:r>
                              <m:r>
                                <a:rPr lang="ro-RO" sz="1800" i="1">
                                  <a:latin typeface="Cambria Math"/>
                                </a:rPr>
                                <m:t>∙</m:t>
                              </m:r>
                              <m:d>
                                <m:dPr>
                                  <m:ctrlPr>
                                    <a:rPr lang="en-US" sz="1800" i="1">
                                      <a:latin typeface="Cambria Math"/>
                                    </a:rPr>
                                  </m:ctrlPr>
                                </m:dPr>
                                <m:e>
                                  <m:sSub>
                                    <m:sSubPr>
                                      <m:ctrlPr>
                                        <a:rPr lang="en-US" sz="1800" i="1">
                                          <a:latin typeface="Cambria Math"/>
                                        </a:rPr>
                                      </m:ctrlPr>
                                    </m:sSubPr>
                                    <m:e>
                                      <m:r>
                                        <a:rPr lang="ro-RO" sz="1800" i="1">
                                          <a:latin typeface="Cambria Math"/>
                                        </a:rPr>
                                        <m:t>𝑖</m:t>
                                      </m:r>
                                    </m:e>
                                    <m:sub>
                                      <m:r>
                                        <a:rPr lang="ro-RO" sz="1800" i="1">
                                          <a:latin typeface="Cambria Math"/>
                                        </a:rPr>
                                        <m:t>𝑇</m:t>
                                      </m:r>
                                    </m:sub>
                                  </m:sSub>
                                  <m:r>
                                    <a:rPr lang="ro-RO" sz="1800" i="1">
                                      <a:latin typeface="Cambria Math"/>
                                    </a:rPr>
                                    <m:t>−1</m:t>
                                  </m:r>
                                </m:e>
                              </m:d>
                            </m:num>
                            <m:den>
                              <m:r>
                                <a:rPr lang="ro-RO" sz="1800" i="1">
                                  <a:latin typeface="Cambria Math"/>
                                </a:rPr>
                                <m:t>𝑁</m:t>
                              </m:r>
                            </m:den>
                          </m:f>
                        </m:e>
                      </m:d>
                      <m:r>
                        <a:rPr lang="ro-RO" sz="1800" i="1">
                          <a:latin typeface="Cambria Math"/>
                        </a:rPr>
                        <m:t>, </m:t>
                      </m:r>
                      <m:r>
                        <a:rPr lang="ro-RO" sz="1800" i="1">
                          <a:latin typeface="Cambria Math"/>
                        </a:rPr>
                        <m:t>𝑛</m:t>
                      </m:r>
                      <m:r>
                        <a:rPr lang="en-US" sz="1800" i="1">
                          <a:latin typeface="Cambria Math"/>
                        </a:rPr>
                        <m:t>&gt;</m:t>
                      </m:r>
                      <m:r>
                        <a:rPr lang="ro-RO" sz="1800" i="1">
                          <a:latin typeface="Cambria Math"/>
                        </a:rPr>
                        <m:t>0</m:t>
                      </m:r>
                    </m:oMath>
                  </m:oMathPara>
                </a14:m>
                <a:endParaRPr lang="ro-RO" sz="1800" dirty="0"/>
              </a:p>
              <a:p>
                <a:pPr marL="400050" lvl="1"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ro-RO" sz="1800" i="1">
                              <a:latin typeface="Cambria Math"/>
                            </a:rPr>
                            <m:t>h</m:t>
                          </m:r>
                        </m:e>
                      </m:acc>
                      <m:d>
                        <m:dPr>
                          <m:ctrlPr>
                            <a:rPr lang="en-US" sz="1800" i="1">
                              <a:latin typeface="Cambria Math"/>
                            </a:rPr>
                          </m:ctrlPr>
                        </m:dPr>
                        <m:e>
                          <m:r>
                            <a:rPr lang="ro-RO" sz="1800" i="1">
                              <a:latin typeface="Cambria Math"/>
                            </a:rPr>
                            <m:t>0,</m:t>
                          </m:r>
                          <m:r>
                            <a:rPr lang="ro-RO" sz="1800" i="1">
                              <a:latin typeface="Cambria Math"/>
                            </a:rPr>
                            <m:t>𝑚</m:t>
                          </m:r>
                        </m:e>
                      </m:d>
                      <m:r>
                        <a:rPr lang="ro-RO" sz="1800" i="1">
                          <a:latin typeface="Cambria Math"/>
                        </a:rPr>
                        <m:t>=1,  </m:t>
                      </m:r>
                      <m:r>
                        <a:rPr lang="ro-RO" sz="1800" i="1">
                          <a:latin typeface="Cambria Math"/>
                        </a:rPr>
                        <m:t>𝑚</m:t>
                      </m:r>
                      <m:r>
                        <a:rPr lang="ro-RO" sz="1800" i="1">
                          <a:latin typeface="Cambria Math"/>
                        </a:rPr>
                        <m:t>=0,1,⋯,</m:t>
                      </m:r>
                      <m:r>
                        <a:rPr lang="ro-RO" sz="1800" i="1">
                          <a:latin typeface="Cambria Math"/>
                        </a:rPr>
                        <m:t>𝑀</m:t>
                      </m:r>
                      <m:r>
                        <a:rPr lang="ro-RO" sz="1800" i="1">
                          <a:latin typeface="Cambria Math"/>
                        </a:rPr>
                        <m:t>−1</m:t>
                      </m:r>
                    </m:oMath>
                  </m:oMathPara>
                </a14:m>
                <a:endParaRPr lang="en-US" sz="1800" dirty="0"/>
              </a:p>
              <a:p>
                <a:pPr marL="914400" lvl="2" indent="0">
                  <a:buNone/>
                </a:pPr>
                <a:endParaRPr lang="ro-RO" sz="1800" dirty="0" smtClean="0"/>
              </a:p>
              <a:p>
                <a:pPr lvl="2">
                  <a:buFont typeface="Wingdings" panose="05000000000000000000" pitchFamily="2" charset="2"/>
                  <a:buChar char="q"/>
                </a:pPr>
                <a:r>
                  <a:rPr lang="ro-RO" sz="1800" dirty="0" smtClean="0"/>
                  <a:t>C2. </a:t>
                </a:r>
                <a:r>
                  <a:rPr lang="ro-RO" sz="1800" dirty="0"/>
                  <a:t>Mișcarea liniară și independentă de poziție pe </a:t>
                </a:r>
                <a:r>
                  <a:rPr lang="ro-RO" sz="1800" i="1" dirty="0" smtClean="0"/>
                  <a:t>y</a:t>
                </a:r>
                <a:r>
                  <a:rPr lang="en-US" sz="1800" dirty="0" smtClean="0"/>
                  <a:t>:</a:t>
                </a:r>
                <a:endParaRPr lang="ro-RO" sz="1800" dirty="0"/>
              </a:p>
              <a:p>
                <a:pPr marL="0" indent="0">
                  <a:buNone/>
                </a:pPr>
                <a14:m>
                  <m:oMathPara xmlns:m="http://schemas.openxmlformats.org/officeDocument/2006/math">
                    <m:oMathParaPr>
                      <m:jc m:val="centerGroup"/>
                    </m:oMathParaPr>
                    <m:oMath xmlns:m="http://schemas.openxmlformats.org/officeDocument/2006/math">
                      <m:r>
                        <a:rPr lang="ro-RO" sz="1800" i="1">
                          <a:latin typeface="Cambria Math"/>
                        </a:rPr>
                        <m:t>𝑔</m:t>
                      </m:r>
                      <m:d>
                        <m:dPr>
                          <m:ctrlPr>
                            <a:rPr lang="en-US" sz="1800" i="1">
                              <a:latin typeface="Cambria Math"/>
                            </a:rPr>
                          </m:ctrlPr>
                        </m:dPr>
                        <m:e>
                          <m:r>
                            <a:rPr lang="ro-RO" sz="1800" i="1">
                              <a:latin typeface="Cambria Math"/>
                            </a:rPr>
                            <m:t>𝑥</m:t>
                          </m:r>
                          <m:r>
                            <a:rPr lang="ro-RO" sz="1800" i="1">
                              <a:latin typeface="Cambria Math"/>
                            </a:rPr>
                            <m:t>,</m:t>
                          </m:r>
                          <m:r>
                            <a:rPr lang="ro-RO" sz="1800" i="1">
                              <a:latin typeface="Cambria Math"/>
                            </a:rPr>
                            <m:t>𝑦</m:t>
                          </m:r>
                        </m:e>
                      </m:d>
                      <m:r>
                        <a:rPr lang="ro-RO" sz="1800" i="1">
                          <a:latin typeface="Cambria Math"/>
                        </a:rPr>
                        <m:t>=</m:t>
                      </m:r>
                      <m:f>
                        <m:fPr>
                          <m:ctrlPr>
                            <a:rPr lang="en-US" sz="1800" i="1">
                              <a:latin typeface="Cambria Math"/>
                            </a:rPr>
                          </m:ctrlPr>
                        </m:fPr>
                        <m:num>
                          <m:r>
                            <a:rPr lang="ro-RO" sz="1800" i="1">
                              <a:latin typeface="Cambria Math"/>
                            </a:rPr>
                            <m:t>1</m:t>
                          </m:r>
                        </m:num>
                        <m:den>
                          <m:sSub>
                            <m:sSubPr>
                              <m:ctrlPr>
                                <a:rPr lang="en-US" sz="1800" i="1">
                                  <a:latin typeface="Cambria Math"/>
                                </a:rPr>
                              </m:ctrlPr>
                            </m:sSubPr>
                            <m:e>
                              <m:r>
                                <a:rPr lang="ro-RO" sz="1800" i="1">
                                  <a:latin typeface="Cambria Math"/>
                                </a:rPr>
                                <m:t>𝑖</m:t>
                              </m:r>
                            </m:e>
                            <m:sub>
                              <m:r>
                                <a:rPr lang="ro-RO" sz="1800" i="1">
                                  <a:latin typeface="Cambria Math"/>
                                </a:rPr>
                                <m:t>𝑇</m:t>
                              </m:r>
                            </m:sub>
                          </m:sSub>
                        </m:den>
                      </m:f>
                      <m:nary>
                        <m:naryPr>
                          <m:chr m:val="∑"/>
                          <m:limLoc m:val="undOvr"/>
                          <m:ctrlPr>
                            <a:rPr lang="en-US" sz="1800" i="1">
                              <a:latin typeface="Cambria Math"/>
                            </a:rPr>
                          </m:ctrlPr>
                        </m:naryPr>
                        <m:sub>
                          <m:r>
                            <a:rPr lang="ro-RO" sz="1800" i="1">
                              <a:latin typeface="Cambria Math"/>
                            </a:rPr>
                            <m:t>𝑘</m:t>
                          </m:r>
                          <m:r>
                            <a:rPr lang="ro-RO" sz="1800" i="1">
                              <a:latin typeface="Cambria Math"/>
                            </a:rPr>
                            <m:t>=0</m:t>
                          </m:r>
                        </m:sub>
                        <m:sup>
                          <m:sSub>
                            <m:sSubPr>
                              <m:ctrlPr>
                                <a:rPr lang="en-US" sz="1800" i="1">
                                  <a:latin typeface="Cambria Math"/>
                                </a:rPr>
                              </m:ctrlPr>
                            </m:sSubPr>
                            <m:e>
                              <m:r>
                                <a:rPr lang="ro-RO" sz="1800" i="1">
                                  <a:latin typeface="Cambria Math"/>
                                </a:rPr>
                                <m:t>𝑖</m:t>
                              </m:r>
                            </m:e>
                            <m:sub>
                              <m:r>
                                <a:rPr lang="ro-RO" sz="1800" i="1">
                                  <a:latin typeface="Cambria Math"/>
                                </a:rPr>
                                <m:t>𝑇</m:t>
                              </m:r>
                            </m:sub>
                          </m:sSub>
                          <m:r>
                            <a:rPr lang="ro-RO" sz="1800" i="1">
                              <a:latin typeface="Cambria Math"/>
                            </a:rPr>
                            <m:t>−1</m:t>
                          </m:r>
                        </m:sup>
                        <m:e>
                          <m:r>
                            <a:rPr lang="ro-RO" sz="1800" i="1">
                              <a:latin typeface="Cambria Math"/>
                            </a:rPr>
                            <m:t>𝑓</m:t>
                          </m:r>
                          <m:d>
                            <m:dPr>
                              <m:ctrlPr>
                                <a:rPr lang="en-US" sz="1800" i="1">
                                  <a:latin typeface="Cambria Math"/>
                                </a:rPr>
                              </m:ctrlPr>
                            </m:dPr>
                            <m:e>
                              <m:r>
                                <a:rPr lang="ro-RO" sz="1800" i="1">
                                  <a:latin typeface="Cambria Math"/>
                                </a:rPr>
                                <m:t>𝑥</m:t>
                              </m:r>
                              <m:r>
                                <a:rPr lang="ro-RO" sz="1800" i="1">
                                  <a:latin typeface="Cambria Math"/>
                                </a:rPr>
                                <m:t>,</m:t>
                              </m:r>
                              <m:r>
                                <a:rPr lang="ro-RO" sz="1800" i="1">
                                  <a:latin typeface="Cambria Math"/>
                                </a:rPr>
                                <m:t>𝑦</m:t>
                              </m:r>
                              <m:r>
                                <a:rPr lang="ro-RO" sz="1800" i="1">
                                  <a:latin typeface="Cambria Math"/>
                                </a:rPr>
                                <m:t>−</m:t>
                              </m:r>
                              <m:r>
                                <a:rPr lang="ro-RO" sz="1800" i="1">
                                  <a:latin typeface="Cambria Math"/>
                                </a:rPr>
                                <m:t>𝑘</m:t>
                              </m:r>
                            </m:e>
                          </m:d>
                        </m:e>
                      </m:nary>
                      <m:r>
                        <a:rPr lang="ro-RO" sz="1800" i="1">
                          <a:latin typeface="Cambria Math"/>
                        </a:rPr>
                        <m:t>          </m:t>
                      </m:r>
                      <m:r>
                        <a:rPr lang="ro-RO" sz="1800" i="1">
                          <a:latin typeface="Cambria Math"/>
                        </a:rPr>
                        <m:t>𝑥</m:t>
                      </m:r>
                      <m:r>
                        <a:rPr lang="ro-RO" sz="1800" i="1">
                          <a:latin typeface="Cambria Math"/>
                        </a:rPr>
                        <m:t>=0,1,⋯,</m:t>
                      </m:r>
                      <m:r>
                        <a:rPr lang="ro-RO" sz="1800" i="1">
                          <a:latin typeface="Cambria Math"/>
                        </a:rPr>
                        <m:t>𝑁</m:t>
                      </m:r>
                      <m:r>
                        <a:rPr lang="ro-RO" sz="1800" i="1">
                          <a:latin typeface="Cambria Math"/>
                        </a:rPr>
                        <m:t>−1  </m:t>
                      </m:r>
                      <m:r>
                        <a:rPr lang="ro-RO" sz="1800" i="1">
                          <a:latin typeface="Cambria Math"/>
                        </a:rPr>
                        <m:t>𝑦</m:t>
                      </m:r>
                      <m:r>
                        <a:rPr lang="ro-RO" sz="1800" i="1">
                          <a:latin typeface="Cambria Math"/>
                        </a:rPr>
                        <m:t>=0,1,⋯,</m:t>
                      </m:r>
                      <m:r>
                        <a:rPr lang="ro-RO" sz="1800" i="1">
                          <a:latin typeface="Cambria Math"/>
                        </a:rPr>
                        <m:t>𝑀</m:t>
                      </m:r>
                      <m:r>
                        <a:rPr lang="ro-RO" sz="1800" i="1">
                          <a:latin typeface="Cambria Math"/>
                        </a:rPr>
                        <m:t>−1  </m:t>
                      </m:r>
                    </m:oMath>
                  </m:oMathPara>
                </a14:m>
                <a:endParaRPr lang="ro-RO" sz="1800" dirty="0" smtClean="0"/>
              </a:p>
              <a:p>
                <a:pPr marL="800100" lvl="2" indent="0">
                  <a:buNone/>
                </a:pPr>
                <a:r>
                  <a:rPr lang="ro-RO" sz="1800" dirty="0" smtClean="0"/>
                  <a:t>și </a:t>
                </a:r>
                <a:r>
                  <a:rPr lang="ro-RO" sz="1800" dirty="0"/>
                  <a:t>filtrul Fourier corespunzător perturbării pe OY este dat prin</a:t>
                </a:r>
                <a:endParaRPr lang="en-US" sz="1800" dirty="0"/>
              </a:p>
              <a:p>
                <a:pPr marL="0" indent="0">
                  <a:buNone/>
                </a:pPr>
                <a:endParaRPr lang="ro-RO" sz="1800" i="1"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ro-RO" sz="1800" i="1">
                              <a:latin typeface="Cambria Math"/>
                            </a:rPr>
                            <m:t>h</m:t>
                          </m:r>
                        </m:e>
                      </m:acc>
                      <m:d>
                        <m:dPr>
                          <m:ctrlPr>
                            <a:rPr lang="en-US" sz="1800" i="1">
                              <a:latin typeface="Cambria Math"/>
                            </a:rPr>
                          </m:ctrlPr>
                        </m:dPr>
                        <m:e>
                          <m:r>
                            <a:rPr lang="ro-RO" sz="1800" i="1">
                              <a:latin typeface="Cambria Math"/>
                            </a:rPr>
                            <m:t>𝑛</m:t>
                          </m:r>
                          <m:r>
                            <a:rPr lang="ro-RO" sz="1800" i="1">
                              <a:latin typeface="Cambria Math"/>
                            </a:rPr>
                            <m:t>,</m:t>
                          </m:r>
                          <m:r>
                            <a:rPr lang="ro-RO" sz="1800" i="1">
                              <a:latin typeface="Cambria Math"/>
                            </a:rPr>
                            <m:t>𝑚</m:t>
                          </m:r>
                        </m:e>
                      </m:d>
                      <m:r>
                        <a:rPr lang="ro-RO" sz="1800" i="1">
                          <a:latin typeface="Cambria Math"/>
                        </a:rPr>
                        <m:t>=</m:t>
                      </m:r>
                      <m:f>
                        <m:fPr>
                          <m:ctrlPr>
                            <a:rPr lang="en-US" sz="1800" i="1">
                              <a:latin typeface="Cambria Math"/>
                            </a:rPr>
                          </m:ctrlPr>
                        </m:fPr>
                        <m:num>
                          <m:r>
                            <a:rPr lang="ro-RO" sz="1800" i="1">
                              <a:latin typeface="Cambria Math"/>
                            </a:rPr>
                            <m:t>1</m:t>
                          </m:r>
                        </m:num>
                        <m:den>
                          <m:sSub>
                            <m:sSubPr>
                              <m:ctrlPr>
                                <a:rPr lang="en-US" sz="1800" i="1">
                                  <a:latin typeface="Cambria Math"/>
                                </a:rPr>
                              </m:ctrlPr>
                            </m:sSubPr>
                            <m:e>
                              <m:r>
                                <a:rPr lang="ro-RO" sz="1800" i="1">
                                  <a:latin typeface="Cambria Math"/>
                                </a:rPr>
                                <m:t>𝑖</m:t>
                              </m:r>
                            </m:e>
                            <m:sub>
                              <m:r>
                                <a:rPr lang="ro-RO" sz="1800" i="1">
                                  <a:latin typeface="Cambria Math"/>
                                </a:rPr>
                                <m:t>𝑇</m:t>
                              </m:r>
                            </m:sub>
                          </m:sSub>
                        </m:den>
                      </m:f>
                      <m:r>
                        <a:rPr lang="ro-RO" sz="1800" i="1">
                          <a:latin typeface="Cambria Math"/>
                        </a:rPr>
                        <m:t>∙</m:t>
                      </m:r>
                      <m:f>
                        <m:fPr>
                          <m:ctrlPr>
                            <a:rPr lang="en-US" sz="1800" i="1">
                              <a:latin typeface="Cambria Math"/>
                            </a:rPr>
                          </m:ctrlPr>
                        </m:fPr>
                        <m:num>
                          <m:r>
                            <a:rPr lang="ro-RO" sz="1800" i="1">
                              <a:latin typeface="Cambria Math"/>
                            </a:rPr>
                            <m:t>𝑠𝑖𝑛</m:t>
                          </m:r>
                          <m:d>
                            <m:dPr>
                              <m:ctrlPr>
                                <a:rPr lang="en-US" sz="1800" i="1">
                                  <a:latin typeface="Cambria Math"/>
                                </a:rPr>
                              </m:ctrlPr>
                            </m:dPr>
                            <m:e>
                              <m:r>
                                <a:rPr lang="ro-RO" sz="1800" i="1">
                                  <a:latin typeface="Cambria Math"/>
                                </a:rPr>
                                <m:t>𝜋</m:t>
                              </m:r>
                              <m:r>
                                <a:rPr lang="ro-RO" sz="1800" i="1">
                                  <a:latin typeface="Cambria Math"/>
                                </a:rPr>
                                <m:t>∙</m:t>
                              </m:r>
                              <m:f>
                                <m:fPr>
                                  <m:ctrlPr>
                                    <a:rPr lang="en-US" sz="1800" i="1">
                                      <a:latin typeface="Cambria Math"/>
                                    </a:rPr>
                                  </m:ctrlPr>
                                </m:fPr>
                                <m:num>
                                  <m:r>
                                    <a:rPr lang="ro-RO" sz="1800" i="1">
                                      <a:latin typeface="Cambria Math"/>
                                    </a:rPr>
                                    <m:t>𝑚</m:t>
                                  </m:r>
                                  <m:r>
                                    <a:rPr lang="ro-RO" sz="1800" i="1">
                                      <a:latin typeface="Cambria Math"/>
                                    </a:rPr>
                                    <m:t>∙</m:t>
                                  </m:r>
                                  <m:sSub>
                                    <m:sSubPr>
                                      <m:ctrlPr>
                                        <a:rPr lang="en-US" sz="1800" i="1">
                                          <a:latin typeface="Cambria Math"/>
                                        </a:rPr>
                                      </m:ctrlPr>
                                    </m:sSubPr>
                                    <m:e>
                                      <m:r>
                                        <a:rPr lang="ro-RO" sz="1800" i="1">
                                          <a:latin typeface="Cambria Math"/>
                                        </a:rPr>
                                        <m:t>𝑖</m:t>
                                      </m:r>
                                    </m:e>
                                    <m:sub>
                                      <m:r>
                                        <a:rPr lang="ro-RO" sz="1800" i="1">
                                          <a:latin typeface="Cambria Math"/>
                                        </a:rPr>
                                        <m:t>𝑇</m:t>
                                      </m:r>
                                    </m:sub>
                                  </m:sSub>
                                </m:num>
                                <m:den>
                                  <m:r>
                                    <a:rPr lang="ro-RO" sz="1800" i="1">
                                      <a:latin typeface="Cambria Math"/>
                                    </a:rPr>
                                    <m:t>𝑀</m:t>
                                  </m:r>
                                </m:den>
                              </m:f>
                            </m:e>
                          </m:d>
                        </m:num>
                        <m:den>
                          <m:r>
                            <a:rPr lang="ro-RO" sz="1800">
                              <a:latin typeface="Cambria Math"/>
                            </a:rPr>
                            <m:t> </m:t>
                          </m:r>
                          <m:r>
                            <a:rPr lang="ro-RO" sz="1800" i="1">
                              <a:latin typeface="Cambria Math"/>
                            </a:rPr>
                            <m:t>𝑠𝑖𝑛</m:t>
                          </m:r>
                          <m:d>
                            <m:dPr>
                              <m:ctrlPr>
                                <a:rPr lang="en-US" sz="1800" i="1">
                                  <a:latin typeface="Cambria Math"/>
                                </a:rPr>
                              </m:ctrlPr>
                            </m:dPr>
                            <m:e>
                              <m:r>
                                <a:rPr lang="ro-RO" sz="1800" i="1">
                                  <a:latin typeface="Cambria Math"/>
                                </a:rPr>
                                <m:t>𝜋</m:t>
                              </m:r>
                              <m:r>
                                <a:rPr lang="ro-RO" sz="1800" i="1">
                                  <a:latin typeface="Cambria Math"/>
                                </a:rPr>
                                <m:t>∙</m:t>
                              </m:r>
                              <m:f>
                                <m:fPr>
                                  <m:ctrlPr>
                                    <a:rPr lang="en-US" sz="1800" i="1">
                                      <a:latin typeface="Cambria Math"/>
                                    </a:rPr>
                                  </m:ctrlPr>
                                </m:fPr>
                                <m:num>
                                  <m:r>
                                    <a:rPr lang="ro-RO" sz="1800" i="1">
                                      <a:latin typeface="Cambria Math"/>
                                    </a:rPr>
                                    <m:t>𝑚</m:t>
                                  </m:r>
                                </m:num>
                                <m:den>
                                  <m:r>
                                    <a:rPr lang="ro-RO" sz="1800" i="1">
                                      <a:latin typeface="Cambria Math"/>
                                    </a:rPr>
                                    <m:t>𝑀</m:t>
                                  </m:r>
                                </m:den>
                              </m:f>
                            </m:e>
                          </m:d>
                        </m:den>
                      </m:f>
                      <m:r>
                        <a:rPr lang="ro-RO" sz="1800" i="1">
                          <a:latin typeface="Cambria Math"/>
                        </a:rPr>
                        <m:t>∙</m:t>
                      </m:r>
                      <m:r>
                        <a:rPr lang="ro-RO" sz="1800" i="1">
                          <a:latin typeface="Cambria Math"/>
                        </a:rPr>
                        <m:t>𝑒𝑥𝑝</m:t>
                      </m:r>
                      <m:d>
                        <m:dPr>
                          <m:begChr m:val="{"/>
                          <m:endChr m:val="}"/>
                          <m:ctrlPr>
                            <a:rPr lang="en-US" sz="1800" i="1">
                              <a:latin typeface="Cambria Math"/>
                            </a:rPr>
                          </m:ctrlPr>
                        </m:dPr>
                        <m:e>
                          <m:r>
                            <a:rPr lang="ro-RO" sz="1800" i="1">
                              <a:latin typeface="Cambria Math"/>
                            </a:rPr>
                            <m:t>−</m:t>
                          </m:r>
                          <m:r>
                            <a:rPr lang="ro-RO" sz="1800" i="1">
                              <a:latin typeface="Cambria Math"/>
                            </a:rPr>
                            <m:t>𝜋</m:t>
                          </m:r>
                          <m:r>
                            <a:rPr lang="ro-RO" sz="1800" i="1">
                              <a:latin typeface="Cambria Math"/>
                            </a:rPr>
                            <m:t>∙</m:t>
                          </m:r>
                          <m:r>
                            <a:rPr lang="ro-RO" sz="1800" i="1">
                              <a:latin typeface="Cambria Math"/>
                            </a:rPr>
                            <m:t>𝑖</m:t>
                          </m:r>
                          <m:r>
                            <a:rPr lang="ro-RO" sz="1800" i="1">
                              <a:latin typeface="Cambria Math"/>
                            </a:rPr>
                            <m:t>∙</m:t>
                          </m:r>
                          <m:f>
                            <m:fPr>
                              <m:ctrlPr>
                                <a:rPr lang="en-US" sz="1800" i="1">
                                  <a:latin typeface="Cambria Math"/>
                                </a:rPr>
                              </m:ctrlPr>
                            </m:fPr>
                            <m:num>
                              <m:r>
                                <a:rPr lang="ro-RO" sz="1800" i="1">
                                  <a:latin typeface="Cambria Math"/>
                                </a:rPr>
                                <m:t>𝑚</m:t>
                              </m:r>
                              <m:r>
                                <a:rPr lang="ro-RO" sz="1800" i="1">
                                  <a:latin typeface="Cambria Math"/>
                                </a:rPr>
                                <m:t>∙</m:t>
                              </m:r>
                              <m:d>
                                <m:dPr>
                                  <m:ctrlPr>
                                    <a:rPr lang="en-US" sz="1800" i="1">
                                      <a:latin typeface="Cambria Math"/>
                                    </a:rPr>
                                  </m:ctrlPr>
                                </m:dPr>
                                <m:e>
                                  <m:sSub>
                                    <m:sSubPr>
                                      <m:ctrlPr>
                                        <a:rPr lang="en-US" sz="1800" i="1">
                                          <a:latin typeface="Cambria Math"/>
                                        </a:rPr>
                                      </m:ctrlPr>
                                    </m:sSubPr>
                                    <m:e>
                                      <m:r>
                                        <a:rPr lang="ro-RO" sz="1800" i="1">
                                          <a:latin typeface="Cambria Math"/>
                                        </a:rPr>
                                        <m:t>𝑖</m:t>
                                      </m:r>
                                    </m:e>
                                    <m:sub>
                                      <m:r>
                                        <a:rPr lang="ro-RO" sz="1800" i="1">
                                          <a:latin typeface="Cambria Math"/>
                                        </a:rPr>
                                        <m:t>𝑇</m:t>
                                      </m:r>
                                    </m:sub>
                                  </m:sSub>
                                  <m:r>
                                    <a:rPr lang="ro-RO" sz="1800" i="1">
                                      <a:latin typeface="Cambria Math"/>
                                    </a:rPr>
                                    <m:t>−1</m:t>
                                  </m:r>
                                </m:e>
                              </m:d>
                            </m:num>
                            <m:den>
                              <m:r>
                                <a:rPr lang="ro-RO" sz="1800" i="1">
                                  <a:latin typeface="Cambria Math"/>
                                </a:rPr>
                                <m:t>𝑀</m:t>
                              </m:r>
                            </m:den>
                          </m:f>
                        </m:e>
                      </m:d>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a:rPr>
                          </m:ctrlPr>
                        </m:accPr>
                        <m:e>
                          <m:r>
                            <a:rPr lang="ro-RO" sz="1800" i="1">
                              <a:latin typeface="Cambria Math"/>
                            </a:rPr>
                            <m:t>h</m:t>
                          </m:r>
                        </m:e>
                      </m:acc>
                      <m:d>
                        <m:dPr>
                          <m:ctrlPr>
                            <a:rPr lang="en-US" sz="1800" i="1">
                              <a:latin typeface="Cambria Math"/>
                            </a:rPr>
                          </m:ctrlPr>
                        </m:dPr>
                        <m:e>
                          <m:r>
                            <a:rPr lang="ro-RO" sz="1800" i="1">
                              <a:latin typeface="Cambria Math"/>
                            </a:rPr>
                            <m:t>𝑛</m:t>
                          </m:r>
                          <m:r>
                            <a:rPr lang="ro-RO" sz="1800" i="1">
                              <a:latin typeface="Cambria Math"/>
                            </a:rPr>
                            <m:t>,0</m:t>
                          </m:r>
                        </m:e>
                      </m:d>
                      <m:r>
                        <a:rPr lang="ro-RO" sz="1800" i="1">
                          <a:latin typeface="Cambria Math"/>
                        </a:rPr>
                        <m:t>=1,  </m:t>
                      </m:r>
                      <m:r>
                        <a:rPr lang="ro-RO" sz="1800" i="1">
                          <a:latin typeface="Cambria Math"/>
                        </a:rPr>
                        <m:t>𝑛</m:t>
                      </m:r>
                      <m:r>
                        <a:rPr lang="ro-RO" sz="1800" i="1">
                          <a:latin typeface="Cambria Math"/>
                        </a:rPr>
                        <m:t>=0,1,⋯,</m:t>
                      </m:r>
                      <m:r>
                        <a:rPr lang="ro-RO" sz="1800" i="1">
                          <a:latin typeface="Cambria Math"/>
                        </a:rPr>
                        <m:t>𝑁</m:t>
                      </m:r>
                      <m:r>
                        <a:rPr lang="ro-RO" sz="1800" i="1">
                          <a:latin typeface="Cambria Math"/>
                        </a:rPr>
                        <m:t>−1</m:t>
                      </m:r>
                    </m:oMath>
                  </m:oMathPara>
                </a14:m>
                <a:endParaRPr lang="en-US" sz="1800" dirty="0"/>
              </a:p>
              <a:p>
                <a:pPr lvl="1">
                  <a:buFont typeface="Wingdings" panose="05000000000000000000" pitchFamily="2" charset="2"/>
                  <a:buChar char="q"/>
                </a:pPr>
                <a:endParaRPr lang="ro-RO" sz="1800" dirty="0" smtClean="0"/>
              </a:p>
              <a:p>
                <a:pPr marL="457200" lvl="1" indent="0">
                  <a:buNone/>
                </a:pPr>
                <a:endParaRPr lang="en-US" sz="1800" dirty="0"/>
              </a:p>
              <a:p>
                <a:pPr marL="0" indent="0">
                  <a:buNone/>
                </a:pPr>
                <a:endParaRPr lang="en-US" sz="1800" dirty="0"/>
              </a:p>
              <a:p>
                <a:pPr marL="0" indent="0">
                  <a:buNone/>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533400"/>
                <a:ext cx="8229600" cy="6049962"/>
              </a:xfrm>
              <a:blipFill rotWithShape="1">
                <a:blip r:embed="rId2"/>
                <a:stretch>
                  <a:fillRect t="-504"/>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Tree>
    <p:extLst>
      <p:ext uri="{BB962C8B-B14F-4D97-AF65-F5344CB8AC3E}">
        <p14:creationId xmlns:p14="http://schemas.microsoft.com/office/powerpoint/2010/main" val="27361918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half" idx="1"/>
          </p:nvPr>
        </p:nvSpPr>
        <p:spPr>
          <a:xfrm>
            <a:off x="457200" y="533400"/>
            <a:ext cx="8229600" cy="6049962"/>
          </a:xfrm>
        </p:spPr>
        <p:txBody>
          <a:bodyPr/>
          <a:lstStyle/>
          <a:p>
            <a:pPr algn="just">
              <a:buFont typeface="Wingdings" panose="05000000000000000000" pitchFamily="2" charset="2"/>
              <a:buChar char="q"/>
            </a:pPr>
            <a:r>
              <a:rPr lang="ro-RO" sz="1800" b="1" dirty="0" smtClean="0"/>
              <a:t>EXEMPLE</a:t>
            </a:r>
            <a:endParaRPr lang="en-US" sz="1800" b="1" dirty="0"/>
          </a:p>
          <a:p>
            <a:pPr marL="0" indent="0">
              <a:buNone/>
            </a:pPr>
            <a:endParaRPr lang="en-US" sz="1800" dirty="0"/>
          </a:p>
          <a:p>
            <a:pPr marL="0" indent="0">
              <a:buNone/>
            </a:pPr>
            <a:endParaRPr lang="en-US" sz="1800" dirty="0"/>
          </a:p>
        </p:txBody>
      </p:sp>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pic>
        <p:nvPicPr>
          <p:cNvPr id="23" name="Picture 22"/>
          <p:cNvPicPr/>
          <p:nvPr/>
        </p:nvPicPr>
        <p:blipFill rotWithShape="1">
          <a:blip r:embed="rId2"/>
          <a:srcRect l="18139" t="16886" r="52027" b="15267"/>
          <a:stretch/>
        </p:blipFill>
        <p:spPr bwMode="auto">
          <a:xfrm>
            <a:off x="2425700" y="394970"/>
            <a:ext cx="4787900" cy="64249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798897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47" name="Rectangle 3"/>
              <p:cNvSpPr>
                <a:spLocks noGrp="1" noChangeArrowheads="1"/>
              </p:cNvSpPr>
              <p:nvPr>
                <p:ph type="body" sz="half" idx="1"/>
              </p:nvPr>
            </p:nvSpPr>
            <p:spPr>
              <a:xfrm>
                <a:off x="457200" y="533400"/>
                <a:ext cx="8229600" cy="6049962"/>
              </a:xfrm>
            </p:spPr>
            <p:txBody>
              <a:bodyPr/>
              <a:lstStyle/>
              <a:p>
                <a:pPr algn="just">
                  <a:buFont typeface="Wingdings" panose="05000000000000000000" pitchFamily="2" charset="2"/>
                  <a:buChar char="q"/>
                </a:pPr>
                <a:r>
                  <a:rPr lang="ro-RO" sz="1800" dirty="0" smtClean="0"/>
                  <a:t>D. Imaginile </a:t>
                </a:r>
                <a:r>
                  <a:rPr lang="ro-RO" sz="1800" dirty="0"/>
                  <a:t>voalate sunt reprezentate </a:t>
                </a:r>
                <a:r>
                  <a:rPr lang="ro-RO" sz="1800" dirty="0" smtClean="0"/>
                  <a:t>prin </a:t>
                </a:r>
                <a:r>
                  <a:rPr lang="ro-RO" sz="1800" dirty="0"/>
                  <a:t>intermediul convoluţiei dintre imaginile iniţiale şi diferite măşti de voalare. </a:t>
                </a:r>
                <a:r>
                  <a:rPr lang="ro-RO" sz="1800" dirty="0" smtClean="0"/>
                  <a:t>Exemple </a:t>
                </a:r>
                <a:r>
                  <a:rPr lang="en-US" sz="1800" dirty="0" smtClean="0"/>
                  <a:t>: </a:t>
                </a:r>
                <a14:m>
                  <m:oMath xmlns:m="http://schemas.openxmlformats.org/officeDocument/2006/math">
                    <m:f>
                      <m:fPr>
                        <m:ctrlPr>
                          <a:rPr lang="en-US" sz="1800" i="1">
                            <a:latin typeface="Cambria Math"/>
                          </a:rPr>
                        </m:ctrlPr>
                      </m:fPr>
                      <m:num>
                        <m:r>
                          <a:rPr lang="en-US" sz="1800" i="1">
                            <a:latin typeface="Cambria Math"/>
                          </a:rPr>
                          <m:t>1</m:t>
                        </m:r>
                      </m:num>
                      <m:den>
                        <m:r>
                          <a:rPr lang="en-US" sz="1800" i="1">
                            <a:latin typeface="Cambria Math"/>
                          </a:rPr>
                          <m:t>𝑠𝑢𝑚𝑎</m:t>
                        </m:r>
                        <m:r>
                          <a:rPr lang="en-US" sz="1800" i="1">
                            <a:latin typeface="Cambria Math"/>
                          </a:rPr>
                          <m:t> </m:t>
                        </m:r>
                        <m:r>
                          <a:rPr lang="en-US" sz="1800" i="1">
                            <a:latin typeface="Cambria Math"/>
                          </a:rPr>
                          <m:t>𝑒𝑙𝑒𝑚𝑒𝑛𝑡𝑒𝑙𝑜𝑟</m:t>
                        </m:r>
                        <m:r>
                          <a:rPr lang="en-US" sz="1800" i="1">
                            <a:latin typeface="Cambria Math"/>
                          </a:rPr>
                          <m:t> </m:t>
                        </m:r>
                        <m:r>
                          <a:rPr lang="en-US" sz="1800" i="1">
                            <a:latin typeface="Cambria Math"/>
                          </a:rPr>
                          <m:t>𝑓𝑖𝑙𝑡𝑟𝑢𝑙𝑢𝑖</m:t>
                        </m:r>
                      </m:den>
                    </m:f>
                    <m:r>
                      <a:rPr lang="en-US" sz="1800" i="1">
                        <a:latin typeface="Cambria Math"/>
                      </a:rPr>
                      <m:t>×</m:t>
                    </m:r>
                  </m:oMath>
                </a14:m>
                <a:endParaRPr lang="en-US" sz="1800" dirty="0"/>
              </a:p>
              <a:p>
                <a:pPr marL="0" indent="0">
                  <a:buNone/>
                </a:pPr>
                <a:endParaRPr lang="en-US" sz="1800" dirty="0"/>
              </a:p>
              <a:p>
                <a:pPr marL="0" indent="0">
                  <a:buNone/>
                </a:pPr>
                <a:endParaRPr lang="en-US" sz="1800" dirty="0"/>
              </a:p>
            </p:txBody>
          </p:sp>
        </mc:Choice>
        <mc:Fallback xmlns="">
          <p:sp>
            <p:nvSpPr>
              <p:cNvPr id="6147" name="Rectangle 3"/>
              <p:cNvSpPr>
                <a:spLocks noGrp="1" noRot="1" noChangeAspect="1" noMove="1" noResize="1" noEditPoints="1" noAdjustHandles="1" noChangeArrowheads="1" noChangeShapeType="1" noTextEdit="1"/>
              </p:cNvSpPr>
              <p:nvPr>
                <p:ph type="body" sz="half" idx="1"/>
              </p:nvPr>
            </p:nvSpPr>
            <p:spPr>
              <a:xfrm>
                <a:off x="457200" y="533400"/>
                <a:ext cx="8229600" cy="6049962"/>
              </a:xfrm>
              <a:blipFill rotWithShape="1">
                <a:blip r:embed="rId2"/>
                <a:stretch>
                  <a:fillRect t="-504" r="-593"/>
                </a:stretch>
              </a:blipFill>
            </p:spPr>
            <p:txBody>
              <a:bodyPr/>
              <a:lstStyle/>
              <a:p>
                <a:r>
                  <a:rPr lang="en-US">
                    <a:noFill/>
                  </a:rPr>
                  <a:t> </a:t>
                </a:r>
              </a:p>
            </p:txBody>
          </p:sp>
        </mc:Fallback>
      </mc:AlternateContent>
      <p:sp>
        <p:nvSpPr>
          <p:cNvPr id="614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49"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1" name="Rectangle 15"/>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4"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5"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7"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8"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59"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0"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1"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2"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3"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4" name="Rectangle 4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5" name="Rectangle 52"/>
          <p:cNvSpPr>
            <a:spLocks noChangeArrowheads="1"/>
          </p:cNvSpPr>
          <p:nvPr/>
        </p:nvSpPr>
        <p:spPr bwMode="auto">
          <a:xfrm>
            <a:off x="0" y="1828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sp>
        <p:nvSpPr>
          <p:cNvPr id="6166" name="Rectangle 54"/>
          <p:cNvSpPr>
            <a:spLocks noChangeArrowheads="1"/>
          </p:cNvSpPr>
          <p:nvPr/>
        </p:nvSpPr>
        <p:spPr bwMode="auto">
          <a:xfrm>
            <a:off x="0" y="148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0"/>
              </a:spcBef>
              <a:buClrTx/>
              <a:buSzTx/>
              <a:buFontTx/>
              <a:buNone/>
            </a:pPr>
            <a:endParaRPr lang="en-US" altLang="en-US" sz="1800">
              <a:latin typeface="Garamond" pitchFamily="18" charset="0"/>
            </a:endParaRPr>
          </a:p>
        </p:txBody>
      </p:sp>
      <p:pic>
        <p:nvPicPr>
          <p:cNvPr id="22" name="Picture 21"/>
          <p:cNvPicPr/>
          <p:nvPr/>
        </p:nvPicPr>
        <p:blipFill rotWithShape="1">
          <a:blip r:embed="rId3"/>
          <a:srcRect l="29327" t="41049" r="41506" b="15051"/>
          <a:stretch/>
        </p:blipFill>
        <p:spPr bwMode="auto">
          <a:xfrm>
            <a:off x="2286000" y="1688147"/>
            <a:ext cx="4876800" cy="4407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001595"/>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Template>
  <TotalTime>3234</TotalTime>
  <Words>3107</Words>
  <Application>Microsoft Office PowerPoint</Application>
  <PresentationFormat>On-screen Show (4:3)</PresentationFormat>
  <Paragraphs>174</Paragraphs>
  <Slides>23</Slides>
  <Notes>3</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Stream</vt:lpstr>
      <vt:lpstr>Pixel</vt:lpstr>
      <vt:lpstr>   TEHNICI DE RESTAURARE PARTEA A III-A FILTRARE ÎN DOMENIUL FOURIER  </vt:lpstr>
      <vt:lpstr>I. Modelul de degradare liniar, independent de poziție</vt:lpstr>
      <vt:lpstr>  II. Exprimarea filtrării spațiale cu o mască dată prin intermediul filtrării Fourier </vt:lpstr>
      <vt:lpstr>PowerPoint Presentation</vt:lpstr>
      <vt:lpstr>III. Estimarea funcției de degradare</vt:lpstr>
      <vt:lpstr>PowerPoint Presentation</vt:lpstr>
      <vt:lpstr>PowerPoint Presentation</vt:lpstr>
      <vt:lpstr>PowerPoint Presentation</vt:lpstr>
      <vt:lpstr>PowerPoint Presentation</vt:lpstr>
      <vt:lpstr>PowerPoint Presentation</vt:lpstr>
      <vt:lpstr>IV. Filtrul invers</vt:lpstr>
      <vt:lpstr>PowerPoint Presentation</vt:lpstr>
      <vt:lpstr>PowerPoint Presentation</vt:lpstr>
      <vt:lpstr>PowerPoint Presentation</vt:lpstr>
      <vt:lpstr>PowerPoint Presentation</vt:lpstr>
      <vt:lpstr>III. Filtrul Wiener</vt:lpstr>
      <vt:lpstr>PowerPoint Presentation</vt:lpstr>
      <vt:lpstr>PowerPoint Presentation</vt:lpstr>
      <vt:lpstr>PowerPoint Presentation</vt:lpstr>
      <vt:lpstr>PowerPoint Presentation</vt:lpstr>
      <vt:lpstr>PowerPoint Presentation</vt:lpstr>
      <vt:lpstr>IV. Filtrul geometric</vt:lpstr>
      <vt:lpstr>PowerPoint Presentation</vt:lpstr>
    </vt:vector>
  </TitlesOfParts>
  <Company>ASE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Catalina</dc:creator>
  <cp:lastModifiedBy>Catalina</cp:lastModifiedBy>
  <cp:revision>356</cp:revision>
  <dcterms:created xsi:type="dcterms:W3CDTF">2007-06-04T09:28:42Z</dcterms:created>
  <dcterms:modified xsi:type="dcterms:W3CDTF">2016-12-15T09:10:16Z</dcterms:modified>
</cp:coreProperties>
</file>